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92"/>
  </p:notesMasterIdLst>
  <p:handoutMasterIdLst>
    <p:handoutMasterId r:id="rId93"/>
  </p:handoutMasterIdLst>
  <p:sldIdLst>
    <p:sldId id="256" r:id="rId2"/>
    <p:sldId id="258" r:id="rId3"/>
    <p:sldId id="340" r:id="rId4"/>
    <p:sldId id="257" r:id="rId5"/>
    <p:sldId id="335" r:id="rId6"/>
    <p:sldId id="316" r:id="rId7"/>
    <p:sldId id="261" r:id="rId8"/>
    <p:sldId id="320" r:id="rId9"/>
    <p:sldId id="337" r:id="rId10"/>
    <p:sldId id="266" r:id="rId11"/>
    <p:sldId id="268" r:id="rId12"/>
    <p:sldId id="346" r:id="rId13"/>
    <p:sldId id="350" r:id="rId14"/>
    <p:sldId id="267" r:id="rId15"/>
    <p:sldId id="269" r:id="rId16"/>
    <p:sldId id="348" r:id="rId17"/>
    <p:sldId id="339" r:id="rId18"/>
    <p:sldId id="349" r:id="rId19"/>
    <p:sldId id="259" r:id="rId20"/>
    <p:sldId id="260" r:id="rId21"/>
    <p:sldId id="327" r:id="rId22"/>
    <p:sldId id="262" r:id="rId23"/>
    <p:sldId id="263" r:id="rId24"/>
    <p:sldId id="264" r:id="rId25"/>
    <p:sldId id="294" r:id="rId26"/>
    <p:sldId id="295" r:id="rId27"/>
    <p:sldId id="297" r:id="rId28"/>
    <p:sldId id="326" r:id="rId29"/>
    <p:sldId id="298" r:id="rId30"/>
    <p:sldId id="299" r:id="rId31"/>
    <p:sldId id="319" r:id="rId32"/>
    <p:sldId id="321" r:id="rId33"/>
    <p:sldId id="322" r:id="rId34"/>
    <p:sldId id="300" r:id="rId35"/>
    <p:sldId id="271" r:id="rId36"/>
    <p:sldId id="273" r:id="rId37"/>
    <p:sldId id="272" r:id="rId38"/>
    <p:sldId id="270" r:id="rId39"/>
    <p:sldId id="280" r:id="rId40"/>
    <p:sldId id="281" r:id="rId41"/>
    <p:sldId id="289" r:id="rId42"/>
    <p:sldId id="278" r:id="rId43"/>
    <p:sldId id="274" r:id="rId44"/>
    <p:sldId id="275" r:id="rId45"/>
    <p:sldId id="276" r:id="rId46"/>
    <p:sldId id="341" r:id="rId47"/>
    <p:sldId id="347" r:id="rId48"/>
    <p:sldId id="282" r:id="rId49"/>
    <p:sldId id="283" r:id="rId50"/>
    <p:sldId id="277" r:id="rId51"/>
    <p:sldId id="344" r:id="rId52"/>
    <p:sldId id="345" r:id="rId53"/>
    <p:sldId id="336" r:id="rId54"/>
    <p:sldId id="285" r:id="rId55"/>
    <p:sldId id="286" r:id="rId56"/>
    <p:sldId id="287" r:id="rId57"/>
    <p:sldId id="288" r:id="rId58"/>
    <p:sldId id="290" r:id="rId59"/>
    <p:sldId id="284" r:id="rId60"/>
    <p:sldId id="293" r:id="rId61"/>
    <p:sldId id="291" r:id="rId62"/>
    <p:sldId id="328" r:id="rId63"/>
    <p:sldId id="329" r:id="rId64"/>
    <p:sldId id="306" r:id="rId65"/>
    <p:sldId id="317" r:id="rId66"/>
    <p:sldId id="318" r:id="rId67"/>
    <p:sldId id="330" r:id="rId68"/>
    <p:sldId id="338" r:id="rId69"/>
    <p:sldId id="334" r:id="rId70"/>
    <p:sldId id="301" r:id="rId71"/>
    <p:sldId id="302" r:id="rId72"/>
    <p:sldId id="303" r:id="rId73"/>
    <p:sldId id="304" r:id="rId74"/>
    <p:sldId id="343" r:id="rId75"/>
    <p:sldId id="305" r:id="rId76"/>
    <p:sldId id="331" r:id="rId77"/>
    <p:sldId id="323" r:id="rId78"/>
    <p:sldId id="333" r:id="rId79"/>
    <p:sldId id="310" r:id="rId80"/>
    <p:sldId id="308" r:id="rId81"/>
    <p:sldId id="307" r:id="rId82"/>
    <p:sldId id="342" r:id="rId83"/>
    <p:sldId id="312" r:id="rId84"/>
    <p:sldId id="311" r:id="rId85"/>
    <p:sldId id="309" r:id="rId86"/>
    <p:sldId id="332" r:id="rId87"/>
    <p:sldId id="314" r:id="rId88"/>
    <p:sldId id="315" r:id="rId89"/>
    <p:sldId id="324" r:id="rId90"/>
    <p:sldId id="325" r:id="rId9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BD65481-392E-4C27-A5F5-317B7BAA00B3}">
          <p14:sldIdLst>
            <p14:sldId id="256"/>
            <p14:sldId id="258"/>
            <p14:sldId id="340"/>
            <p14:sldId id="257"/>
          </p14:sldIdLst>
        </p14:section>
        <p14:section name="Data graphs" id="{8557A113-0D97-4007-83D4-8FA5DB576129}">
          <p14:sldIdLst>
            <p14:sldId id="335"/>
            <p14:sldId id="316"/>
            <p14:sldId id="261"/>
            <p14:sldId id="320"/>
            <p14:sldId id="337"/>
            <p14:sldId id="266"/>
            <p14:sldId id="268"/>
            <p14:sldId id="346"/>
            <p14:sldId id="350"/>
            <p14:sldId id="267"/>
            <p14:sldId id="269"/>
            <p14:sldId id="348"/>
            <p14:sldId id="339"/>
            <p14:sldId id="349"/>
            <p14:sldId id="259"/>
            <p14:sldId id="260"/>
            <p14:sldId id="327"/>
            <p14:sldId id="262"/>
            <p14:sldId id="263"/>
            <p14:sldId id="264"/>
            <p14:sldId id="294"/>
            <p14:sldId id="295"/>
            <p14:sldId id="297"/>
            <p14:sldId id="326"/>
            <p14:sldId id="298"/>
            <p14:sldId id="299"/>
            <p14:sldId id="319"/>
            <p14:sldId id="321"/>
            <p14:sldId id="322"/>
            <p14:sldId id="300"/>
            <p14:sldId id="271"/>
            <p14:sldId id="273"/>
            <p14:sldId id="272"/>
            <p14:sldId id="270"/>
          </p14:sldIdLst>
        </p14:section>
        <p14:section name="Thematic maps" id="{1C83A5A0-E140-47E7-93CB-E48C1BC59DC9}">
          <p14:sldIdLst>
            <p14:sldId id="280"/>
            <p14:sldId id="281"/>
            <p14:sldId id="289"/>
            <p14:sldId id="278"/>
            <p14:sldId id="274"/>
            <p14:sldId id="275"/>
            <p14:sldId id="276"/>
            <p14:sldId id="341"/>
            <p14:sldId id="347"/>
            <p14:sldId id="282"/>
            <p14:sldId id="283"/>
            <p14:sldId id="277"/>
            <p14:sldId id="344"/>
            <p14:sldId id="345"/>
            <p14:sldId id="336"/>
            <p14:sldId id="285"/>
            <p14:sldId id="286"/>
            <p14:sldId id="287"/>
            <p14:sldId id="288"/>
            <p14:sldId id="290"/>
          </p14:sldIdLst>
        </p14:section>
        <p14:section name="Networks, trees" id="{3A183E12-D8F3-48C7-94EB-4A3759725D5D}">
          <p14:sldIdLst>
            <p14:sldId id="284"/>
            <p14:sldId id="293"/>
            <p14:sldId id="291"/>
            <p14:sldId id="328"/>
            <p14:sldId id="329"/>
            <p14:sldId id="306"/>
            <p14:sldId id="317"/>
            <p14:sldId id="318"/>
            <p14:sldId id="330"/>
            <p14:sldId id="338"/>
          </p14:sldIdLst>
        </p14:section>
        <p14:section name="Trees" id="{AB85E402-507A-46A8-9FA7-BE36C520C24A}">
          <p14:sldIdLst>
            <p14:sldId id="334"/>
            <p14:sldId id="301"/>
            <p14:sldId id="302"/>
            <p14:sldId id="303"/>
            <p14:sldId id="304"/>
            <p14:sldId id="343"/>
            <p14:sldId id="305"/>
            <p14:sldId id="331"/>
          </p14:sldIdLst>
        </p14:section>
        <p14:section name="Animation, Interactive" id="{DA1BD561-FA6A-4C89-A16A-099338B6E811}">
          <p14:sldIdLst>
            <p14:sldId id="323"/>
            <p14:sldId id="333"/>
            <p14:sldId id="310"/>
            <p14:sldId id="308"/>
            <p14:sldId id="307"/>
            <p14:sldId id="342"/>
            <p14:sldId id="312"/>
            <p14:sldId id="311"/>
            <p14:sldId id="309"/>
            <p14:sldId id="332"/>
            <p14:sldId id="314"/>
            <p14:sldId id="315"/>
            <p14:sldId id="324"/>
            <p14:sldId id="32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96" autoAdjust="0"/>
    <p:restoredTop sz="94660"/>
  </p:normalViewPr>
  <p:slideViewPr>
    <p:cSldViewPr>
      <p:cViewPr>
        <p:scale>
          <a:sx n="100" d="100"/>
          <a:sy n="100" d="100"/>
        </p:scale>
        <p:origin x="1116" y="3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2612"/>
    </p:cViewPr>
  </p:sorterViewPr>
  <p:notesViewPr>
    <p:cSldViewPr>
      <p:cViewPr varScale="1">
        <p:scale>
          <a:sx n="87" d="100"/>
          <a:sy n="87" d="100"/>
        </p:scale>
        <p:origin x="-2040" y="-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97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8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BD4FA9-F3CE-45B3-A980-C331C6F1EF65}" type="datetimeFigureOut">
              <a:rPr lang="en-US" smtClean="0"/>
              <a:t>1/18/2022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CD5E95-8CAD-4274-BFFA-CD87442DEA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7690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95FBD1-C98A-4A5D-9119-33852CE33EB2}" type="datetimeFigureOut">
              <a:rPr lang="en-US" smtClean="0"/>
              <a:t>1/18/2022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D738AA-8D24-4994-8D13-F3C592B9A6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6749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theories of graphic often use a classification by graphical types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D738AA-8D24-4994-8D13-F3C592B9A6E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2327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2B4BC1-14C6-4B6E-90E8-4975A5C7E50F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2301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22E6D05-927B-4BC9-82B1-254B8AEF971D}" type="slidenum">
              <a:rPr lang="en-US" altLang="en-US"/>
              <a:pPr/>
              <a:t>71</a:t>
            </a:fld>
            <a:endParaRPr lang="en-US" altLang="en-US"/>
          </a:p>
        </p:txBody>
      </p:sp>
      <p:sp>
        <p:nvSpPr>
          <p:cNvPr id="268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8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E868746-3BA4-4244-9171-733325C5B61B}" type="slidenum">
              <a:rPr lang="en-US" altLang="en-US"/>
              <a:pPr/>
              <a:t>72</a:t>
            </a:fld>
            <a:endParaRPr lang="en-US" altLang="en-US"/>
          </a:p>
        </p:txBody>
      </p:sp>
      <p:sp>
        <p:nvSpPr>
          <p:cNvPr id="269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9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Meanwhile, across the pond Etienne-Jules </a:t>
            </a:r>
            <a:r>
              <a:rPr lang="en-US" dirty="0" err="1"/>
              <a:t>Marey</a:t>
            </a:r>
            <a:r>
              <a:rPr lang="en-US" dirty="0"/>
              <a:t> was about to take dynamic graphic recording to a higher level.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7C23B1-66D4-4295-A607-8110ED649F32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5792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1AACDA-4A4F-4FE8-ABDD-A55F87ADF144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5889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Fast-forward to today:</a:t>
            </a:r>
            <a:r>
              <a:rPr lang="en-US" baseline="0" dirty="0"/>
              <a:t> animation and interactive control can now routinely add additional dimensions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7C23B1-66D4-4295-A607-8110ED649F32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1850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5753007-356A-40C2-A349-5D9206ED1C74}" type="slidenum">
              <a:rPr lang="en-US" altLang="en-US"/>
              <a:pPr/>
              <a:t>22</a:t>
            </a:fld>
            <a:endParaRPr lang="en-US" altLang="en-US"/>
          </a:p>
        </p:txBody>
      </p:sp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2692899-3A3F-40EE-8FB5-0011BABA0ECC}" type="slidenum">
              <a:rPr lang="en-US" altLang="en-US"/>
              <a:pPr/>
              <a:t>23</a:t>
            </a:fld>
            <a:endParaRPr lang="en-US" altLang="en-US"/>
          </a:p>
        </p:txBody>
      </p:sp>
      <p:sp>
        <p:nvSpPr>
          <p:cNvPr id="21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FF49D87-569A-4326-9B99-AFE0E8BFC75C}" type="slidenum">
              <a:rPr lang="en-US" altLang="en-US"/>
              <a:pPr/>
              <a:t>48</a:t>
            </a:fld>
            <a:endParaRPr lang="en-US" altLang="en-US"/>
          </a:p>
        </p:txBody>
      </p:sp>
      <p:sp>
        <p:nvSpPr>
          <p:cNvPr id="1177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77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Choropleth</a:t>
            </a:r>
            <a:r>
              <a:rPr lang="en-US" altLang="en-US" baseline="0" dirty="0"/>
              <a:t> maps are often difficult to decode because area of states is confounded with the measure of intensity to be shown.</a:t>
            </a:r>
            <a:endParaRPr lang="en-US" alt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17995A6-2BB2-4272-89D4-179AA20BB30F}" type="slidenum">
              <a:rPr lang="en-US" altLang="en-US"/>
              <a:pPr/>
              <a:t>49</a:t>
            </a:fld>
            <a:endParaRPr lang="en-US" altLang="en-US"/>
          </a:p>
        </p:txBody>
      </p:sp>
      <p:sp>
        <p:nvSpPr>
          <p:cNvPr id="1024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These pages are well-designed according to data vis principles – high impact overview</a:t>
            </a:r>
            <a:r>
              <a:rPr lang="en-US" altLang="en-US" baseline="0" dirty="0"/>
              <a:t> graphic accompanied by interpretive details and explanation.</a:t>
            </a:r>
            <a:endParaRPr lang="en-US" alt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2B4BC1-14C6-4B6E-90E8-4975A5C7E50F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2247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2B4BC1-14C6-4B6E-90E8-4975A5C7E50F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8740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C1F6528-3C24-4AD7-9227-3DF23CCA62A3}" type="slidenum">
              <a:rPr lang="en-US" altLang="en-US"/>
              <a:pPr/>
              <a:t>56</a:t>
            </a:fld>
            <a:endParaRPr lang="en-US" altLang="en-US"/>
          </a:p>
        </p:txBody>
      </p:sp>
      <p:sp>
        <p:nvSpPr>
          <p:cNvPr id="26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85888" y="725488"/>
            <a:ext cx="4159250" cy="3121025"/>
          </a:xfrm>
          <a:ln/>
        </p:spPr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8923" y="3897691"/>
            <a:ext cx="5028904" cy="4646084"/>
          </a:xfrm>
        </p:spPr>
        <p:txBody>
          <a:bodyPr/>
          <a:lstStyle/>
          <a:p>
            <a:r>
              <a:rPr lang="en-US" altLang="en-US" dirty="0"/>
              <a:t>My next vignette starts with the famous graph by Charles Joseph </a:t>
            </a:r>
            <a:r>
              <a:rPr lang="en-US" altLang="en-US" dirty="0" err="1"/>
              <a:t>Minard</a:t>
            </a:r>
            <a:r>
              <a:rPr lang="en-US" altLang="en-US" dirty="0"/>
              <a:t> depicting the fate of Napoleon’s Grand </a:t>
            </a:r>
            <a:r>
              <a:rPr lang="en-US" altLang="en-US" dirty="0" err="1"/>
              <a:t>Armee</a:t>
            </a:r>
            <a:r>
              <a:rPr lang="en-US" altLang="en-US" dirty="0"/>
              <a:t> in the disastrous 1812 campaign on Moscow. </a:t>
            </a:r>
          </a:p>
          <a:p>
            <a:r>
              <a:rPr lang="en-US" altLang="en-US" dirty="0"/>
              <a:t>Do I need to describe it?</a:t>
            </a:r>
          </a:p>
          <a:p>
            <a:r>
              <a:rPr lang="en-US" altLang="en-US" dirty="0"/>
              <a:t>It shows the strength of Napoleon’s army, starting nearly half a million strong at the Polish border …</a:t>
            </a:r>
          </a:p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177E655-D862-43FF-A51A-D072BE7FFB64}" type="slidenum">
              <a:rPr lang="en-US" altLang="en-US"/>
              <a:pPr/>
              <a:t>57</a:t>
            </a:fld>
            <a:endParaRPr lang="en-US" altLang="en-US"/>
          </a:p>
        </p:txBody>
      </p:sp>
      <p:sp>
        <p:nvSpPr>
          <p:cNvPr id="552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Another set of before-after diagrams to explain the effect of the US civil war on trade in cotton illustrate my theme of visual explanation.</a:t>
            </a:r>
          </a:p>
          <a:p>
            <a:endParaRPr lang="en-US" altLang="en-US" dirty="0"/>
          </a:p>
          <a:p>
            <a:r>
              <a:rPr lang="en-US" altLang="en-US" dirty="0"/>
              <a:t>The visual message here is immediate: most imports</a:t>
            </a:r>
            <a:r>
              <a:rPr lang="en-US" altLang="en-US" baseline="0" dirty="0"/>
              <a:t> of cotton from the southern US disappeared, and some were replaced from India and Egypt.</a:t>
            </a:r>
            <a:endParaRPr lang="en-US" alt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solidFill>
            <a:srgbClr val="002060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D3657-2200-4D14-82C0-10C39B0F0F06}" type="datetime1">
              <a:rPr lang="en-US" smtClean="0"/>
              <a:t>1/18/2022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663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BAF55-A85E-4993-914E-FC1E5AA7DF24}" type="datetime1">
              <a:rPr lang="en-US" smtClean="0"/>
              <a:t>1/18/2022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1866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816E07-E1DB-44A4-A5E5-9F4B54E8C933}" type="datetime1">
              <a:rPr lang="en-US" smtClean="0"/>
              <a:t>1/18/2022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1791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SzPct val="120000"/>
              <a:defRPr sz="2800"/>
            </a:lvl1pPr>
            <a:lvl2pPr>
              <a:defRPr sz="2400"/>
            </a:lvl2pPr>
            <a:lvl3pPr marL="1143000" indent="-228600">
              <a:buClr>
                <a:srgbClr val="00B0F0"/>
              </a:buClr>
              <a:buSzPct val="110000"/>
              <a:buFont typeface="Arial" panose="020B0604020202020204" pitchFamily="34" charset="0"/>
              <a:buChar char="•"/>
              <a:defRPr sz="20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1AD17-B813-4477-8AFE-B1860CC59113}" type="datetime1">
              <a:rPr lang="en-US" smtClean="0"/>
              <a:t>1/18/2022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5579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75C0D-5C9E-48CC-8D31-F42D19FA8F7A}" type="datetime1">
              <a:rPr lang="en-US" smtClean="0"/>
              <a:t>1/18/2022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219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43000"/>
            <a:ext cx="4038600" cy="5105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3000"/>
            <a:ext cx="4038600" cy="5105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57551-0F2B-4F09-86FD-F7994CE83DC5}" type="datetime1">
              <a:rPr lang="en-US" smtClean="0"/>
              <a:t>1/18/2022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7015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9D2B2-4200-46B9-96C3-02A55D5FAA00}" type="datetime1">
              <a:rPr lang="en-US" smtClean="0"/>
              <a:t>1/18/2022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8767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FF7722-74E8-497F-A072-89677A2C2373}" type="datetime1">
              <a:rPr lang="en-US" smtClean="0"/>
              <a:t>1/18/2022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3631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6212E-B46B-426F-AE59-AA326827D9E0}" type="datetime1">
              <a:rPr lang="en-US" smtClean="0"/>
              <a:t>1/18/2022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6946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B81E8-09EA-4684-A39F-38DE1E49D20C}" type="datetime1">
              <a:rPr lang="en-US" smtClean="0"/>
              <a:t>1/18/2022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1098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5CC5F-056C-4047-9A5C-9F5B4BED129B}" type="datetime1">
              <a:rPr lang="en-US" smtClean="0"/>
              <a:t>1/18/2022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9378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  <a:prstGeom prst="rect">
            <a:avLst/>
          </a:prstGeom>
          <a:solidFill>
            <a:srgbClr val="002060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43000"/>
            <a:ext cx="8229600" cy="5105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171053-07BD-4A17-AC24-0A22EAA36098}" type="datetime1">
              <a:rPr lang="en-US" smtClean="0"/>
              <a:t>1/18/2022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4294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rgbClr val="0070C0"/>
        </a:buClr>
        <a:buSzPct val="115000"/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Clr>
          <a:srgbClr val="FF0000"/>
        </a:buClr>
        <a:buSzPct val="110000"/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hyperlink" Target="https://friendly.github.io/6135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YWOWF9Vi4Mw" TargetMode="External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h_i_g_s_c_h/status/1483195230404947968" TargetMode="External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tavis.ca/papers/guerry-STS241.pdf" TargetMode="External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1.png"/><Relationship Id="rId4" Type="http://schemas.openxmlformats.org/officeDocument/2006/relationships/hyperlink" Target="https://globalnews.ca/news/1652571/ford-nation-2014-15-things-demographics-tell-us-about-toronto-voters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ytimes.com/interactive/2009/03/01/business/20090301_WageGap.html" TargetMode="External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fivethirtyeight.com/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6.jpeg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cran.r-project.org/package=car" TargetMode="Externa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junkcharts.typepad.com/junk_charts/2010/06/the-scatterplot-matrix-a-great-tool.html" TargetMode="Externa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datavis.ca/papers/titanic/" TargetMode="Externa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t-interactive/chart-doctor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47.png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6" Type="http://schemas.openxmlformats.org/officeDocument/2006/relationships/hyperlink" Target="http://ddar.datavis.ca/" TargetMode="External"/><Relationship Id="rId5" Type="http://schemas.openxmlformats.org/officeDocument/2006/relationships/image" Target="../media/image45.wmf"/><Relationship Id="rId4" Type="http://schemas.openxmlformats.org/officeDocument/2006/relationships/oleObject" Target="../embeddings/oleObject1.bin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kosara.net/papers/2006/Kosara_TVCG_2006.pdf" TargetMode="Externa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visualoop.com/blog/83382/pantheon-by-valerio-pellegrini" TargetMode="External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cran.r-project.org/package=gpairs" TargetMode="External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5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cran.r-project.org/package=car" TargetMode="External"/><Relationship Id="rId2" Type="http://schemas.openxmlformats.org/officeDocument/2006/relationships/image" Target="../media/image57.gif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cran.r-project.org/package=rgl" TargetMode="Externa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cran.r-project.org/web/packages/geofacet/vignettes/geofacet.html" TargetMode="External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68.emf"/><Relationship Id="rId4" Type="http://schemas.openxmlformats.org/officeDocument/2006/relationships/oleObject" Target="../embeddings/oleObject2.bin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visnut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hyperlink" Target="http://www.worldmapper.org/display.php?selected=232" TargetMode="External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ashingtonpost.com/health/2021/09/23/covid-vaccination-hospitalization-map/" TargetMode="External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medium.com/two-n/an-alternative-to-choropleth-contour-density-maps-in-d3-js-93e1fdbdc4e" TargetMode="Externa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openxmlformats.org/officeDocument/2006/relationships/hyperlink" Target="http://blog.revolutionanalytics.com/2013/06/r-and-language.html" TargetMode="External"/><Relationship Id="rId4" Type="http://schemas.openxmlformats.org/officeDocument/2006/relationships/hyperlink" Target="http://www.tekstlab.uio.no/cambridge_survey" TargetMode="Externa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8.jpe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://infowetrust.com/picturing-the-great-migration/" TargetMode="External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1.png"/><Relationship Id="rId5" Type="http://schemas.openxmlformats.org/officeDocument/2006/relationships/hyperlink" Target="https://flowingdata.com/2016/05/31/air-transportation-network/" TargetMode="External"/><Relationship Id="rId4" Type="http://schemas.openxmlformats.org/officeDocument/2006/relationships/hyperlink" Target="http://www.martingrandjean.ch/connected-world-air-traffic-network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tfl.gov.uk/maps/track" TargetMode="External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flowingdata.com/2015/12/30/shakespeare-tragedies-as-network-graphs/" TargetMode="External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4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dgrtwo.shinyapps.io/love-actually-network/" TargetMode="External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8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g"/><Relationship Id="rId2" Type="http://schemas.openxmlformats.org/officeDocument/2006/relationships/hyperlink" Target="http://jonathanstray.com/wp-content/uploads/2010/12/SIGACTS-dec-2006-hi-res2.jpg" TargetMode="External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jonathanstray.com/a-full-text-visualization-of-the-iraq-war-logs" TargetMode="Externa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hyperlink" Target="http://jonathanstray.com/wp-content/uploads/2010/12/Murders.png" TargetMode="Externa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1.png"/><Relationship Id="rId4" Type="http://schemas.openxmlformats.org/officeDocument/2006/relationships/hyperlink" Target="http://jonathanstray.com/wp-content/uploads/2010/12/Torture-abduction.png" TargetMode="Externa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perrystephenson.me/2018/09/29/the-r-twitter-network/" TargetMode="External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://chirpty.com/" TargetMode="External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github.com/zonination/perceptions" TargetMode="Externa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eg"/><Relationship Id="rId2" Type="http://schemas.openxmlformats.org/officeDocument/2006/relationships/image" Target="../media/image95.jpg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euclid.psych.yorku.ca/SCS/Gallery/images/timelines/geschict1000.jpg" TargetMode="Externa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9.jpe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s.umd.edu/hcil/treemap-history/" TargetMode="External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jpeg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jpeg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jpg"/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cran.r-project.org/web/packages/ggridges/vignettes/introduction.html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4.jpeg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hyperlink" Target="http://mocap.cs.cmu.edu/" TargetMode="External"/><Relationship Id="rId2" Type="http://schemas.openxmlformats.org/officeDocument/2006/relationships/image" Target="../media/image108.gif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blog.revolutionanalytics.com/2017/08/3-d-animations-with-r.html" TargetMode="Externa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gif"/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d.com/talks/hans_rosling_shows_the_best_stats_you_ve_ever_seen" TargetMode="External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astcompany.com/90572489/u-s-election-maps-are-wildly-misleading-so-this-designer-fixed-them" TargetMode="External"/><Relationship Id="rId2" Type="http://schemas.openxmlformats.org/officeDocument/2006/relationships/image" Target="../media/image113.gif"/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hyperlink" Target="https://plotly-book.cpsievert.me/linking-animated-views.html" TargetMode="External"/><Relationship Id="rId2" Type="http://schemas.openxmlformats.org/officeDocument/2006/relationships/image" Target="../media/image114.gif"/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hyperlink" Target="https://walkerke.shinyapps.io/neighborhood_diversity/" TargetMode="External"/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hyperlink" Target="https://shiny.rstudio.com/gallery/" TargetMode="External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ddit.com/r/dataisbeautiful/comments/l7k0f0/us_inauguration_address_word_frequency_biden_vs/" TargetMode="External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429000"/>
            <a:ext cx="7772400" cy="1470025"/>
          </a:xfrm>
        </p:spPr>
        <p:txBody>
          <a:bodyPr/>
          <a:lstStyle/>
          <a:p>
            <a:r>
              <a:rPr lang="en-US" dirty="0"/>
              <a:t>Varieties of information visualization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1" y="5105400"/>
            <a:ext cx="7745842" cy="16002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Michael Friendly</a:t>
            </a:r>
          </a:p>
          <a:p>
            <a:r>
              <a:rPr lang="en-US" dirty="0"/>
              <a:t>Psych 6135</a:t>
            </a:r>
          </a:p>
          <a:p>
            <a:r>
              <a:rPr lang="en-US" sz="2400">
                <a:solidFill>
                  <a:prstClr val="black">
                    <a:tint val="75000"/>
                  </a:prstClr>
                </a:solidFill>
                <a:hlinkClick r:id="rId2"/>
              </a:rPr>
              <a:t>https</a:t>
            </a:r>
            <a:r>
              <a:rPr lang="en-US" sz="2400" dirty="0">
                <a:solidFill>
                  <a:prstClr val="black">
                    <a:tint val="75000"/>
                  </a:prstClr>
                </a:solidFill>
                <a:hlinkClick r:id="rId2"/>
              </a:rPr>
              <a:t>://friendly.github.io/</a:t>
            </a:r>
            <a:r>
              <a:rPr lang="en-US" sz="2400">
                <a:solidFill>
                  <a:prstClr val="black">
                    <a:tint val="75000"/>
                  </a:prstClr>
                </a:solidFill>
                <a:hlinkClick r:id="rId2"/>
              </a:rPr>
              <a:t>6135</a:t>
            </a:r>
            <a:r>
              <a:rPr lang="en-US" sz="2400">
                <a:solidFill>
                  <a:prstClr val="black">
                    <a:tint val="75000"/>
                  </a:prstClr>
                </a:solidFill>
              </a:rPr>
              <a:t>                  @</a:t>
            </a:r>
            <a:r>
              <a:rPr lang="en-US" sz="2400" dirty="0">
                <a:solidFill>
                  <a:prstClr val="black">
                    <a:tint val="75000"/>
                  </a:prstClr>
                </a:solidFill>
              </a:rPr>
              <a:t>datvisFriendly  </a:t>
            </a:r>
            <a:endParaRPr lang="en-US" sz="2400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775" y="457200"/>
            <a:ext cx="2362200" cy="2381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1609" y="457200"/>
            <a:ext cx="2493157" cy="2377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457200"/>
            <a:ext cx="2183243" cy="2377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 descr="C:\Dropbox\Twitter\twitter2.png">
            <a:extLst>
              <a:ext uri="{FF2B5EF4-FFF2-40B4-BE49-F238E27FC236}">
                <a16:creationId xmlns:a16="http://schemas.microsoft.com/office/drawing/2014/main" id="{A54A73D5-61DE-4340-8C49-A1471F63D4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8414" y="6122654"/>
            <a:ext cx="359569" cy="29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>
            <a:extLst>
              <a:ext uri="{FF2B5EF4-FFF2-40B4-BE49-F238E27FC236}">
                <a16:creationId xmlns:a16="http://schemas.microsoft.com/office/drawing/2014/main" id="{C8FE5964-65FB-4368-924E-B11EA9C061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6122654"/>
            <a:ext cx="300038" cy="30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704656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1.5D: Time series line graphs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10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2788" y="4214880"/>
            <a:ext cx="3657600" cy="214790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1430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William Playfair (1786), </a:t>
            </a:r>
            <a:r>
              <a:rPr lang="en-US" i="1" dirty="0"/>
              <a:t>The Commercial and Political Atlas</a:t>
            </a:r>
            <a:r>
              <a:rPr lang="en-US" dirty="0"/>
              <a:t>, invented the time series line graph as a way to show data on England’s trade with other countries</a:t>
            </a:r>
          </a:p>
        </p:txBody>
      </p:sp>
      <p:pic>
        <p:nvPicPr>
          <p:cNvPr id="6" name="Picture 2" descr="C:\Dropbox\Documents\TOGS\ch05-playfair\fig\playfair-atlas-germany-croppe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5098" y="1981200"/>
            <a:ext cx="3657600" cy="2070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33400" y="2057400"/>
            <a:ext cx="40386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One curve for imports, one for exports</a:t>
            </a:r>
          </a:p>
          <a:p>
            <a:endParaRPr lang="en-US" dirty="0"/>
          </a:p>
          <a:p>
            <a:r>
              <a:rPr lang="en-US" dirty="0"/>
              <a:t>The </a:t>
            </a:r>
            <a:r>
              <a:rPr lang="en-US" dirty="0">
                <a:solidFill>
                  <a:srgbClr val="FF0000"/>
                </a:solidFill>
              </a:rPr>
              <a:t>balance of trade </a:t>
            </a:r>
            <a:r>
              <a:rPr lang="en-US" dirty="0"/>
              <a:t>could be seen as the difference between the curves</a:t>
            </a:r>
          </a:p>
          <a:p>
            <a:endParaRPr lang="en-US" dirty="0"/>
          </a:p>
          <a:p>
            <a:r>
              <a:rPr lang="en-US" dirty="0"/>
              <a:t>Trade with Germany was consistently in favor of England</a:t>
            </a:r>
          </a:p>
          <a:p>
            <a:endParaRPr lang="en-US" dirty="0"/>
          </a:p>
          <a:p>
            <a:r>
              <a:rPr lang="en-US" dirty="0"/>
              <a:t>With North America, the balance changed back and forth over time</a:t>
            </a:r>
          </a:p>
          <a:p>
            <a:endParaRPr lang="en-US" dirty="0"/>
          </a:p>
          <a:p>
            <a:r>
              <a:rPr lang="en-US" dirty="0"/>
              <a:t>Economic ‘history’ could now be visualized and explained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E809A88-4E10-4D13-91D1-B85BB5433C3C}"/>
              </a:ext>
            </a:extLst>
          </p:cNvPr>
          <p:cNvSpPr txBox="1"/>
          <p:nvPr/>
        </p:nvSpPr>
        <p:spPr>
          <a:xfrm>
            <a:off x="7162800" y="3429000"/>
            <a:ext cx="1066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imports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E4F3C1-D3D5-42FE-9765-446F25108D7F}"/>
              </a:ext>
            </a:extLst>
          </p:cNvPr>
          <p:cNvSpPr txBox="1"/>
          <p:nvPr/>
        </p:nvSpPr>
        <p:spPr>
          <a:xfrm>
            <a:off x="6754401" y="2540440"/>
            <a:ext cx="1066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exports</a:t>
            </a:r>
          </a:p>
        </p:txBody>
      </p:sp>
    </p:spTree>
    <p:extLst>
      <p:ext uri="{BB962C8B-B14F-4D97-AF65-F5344CB8AC3E}">
        <p14:creationId xmlns:p14="http://schemas.microsoft.com/office/powerpoint/2010/main" val="218141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Psychology: Distances between curves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11</a:t>
            </a:fld>
            <a:endParaRPr lang="en-US"/>
          </a:p>
        </p:txBody>
      </p:sp>
      <p:pic>
        <p:nvPicPr>
          <p:cNvPr id="2050" name="Picture 2" descr="C:\Dropbox\Documents\TOGS\ch05-playfair\fig\east-indies-ggplot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675" y="2667000"/>
            <a:ext cx="7908572" cy="3504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12192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Playfair didn’t know is that judgments of </a:t>
            </a:r>
            <a:r>
              <a:rPr lang="en-US" b="1" dirty="0"/>
              <a:t>distance</a:t>
            </a:r>
            <a:r>
              <a:rPr lang="en-US" dirty="0"/>
              <a:t> between curves are </a:t>
            </a:r>
            <a:r>
              <a:rPr lang="en-US" dirty="0">
                <a:solidFill>
                  <a:srgbClr val="FF0000"/>
                </a:solidFill>
              </a:rPr>
              <a:t>biased</a:t>
            </a:r>
          </a:p>
          <a:p>
            <a:r>
              <a:rPr lang="en-US" dirty="0"/>
              <a:t>We tend to see the </a:t>
            </a:r>
            <a:r>
              <a:rPr lang="en-US" dirty="0">
                <a:solidFill>
                  <a:srgbClr val="0070C0"/>
                </a:solidFill>
              </a:rPr>
              <a:t>perpendicular</a:t>
            </a:r>
            <a:r>
              <a:rPr lang="en-US" dirty="0"/>
              <a:t> distance rather than the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vertical</a:t>
            </a:r>
            <a:r>
              <a:rPr lang="en-US" dirty="0"/>
              <a:t> distance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3733800" y="3810000"/>
            <a:ext cx="0" cy="609381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 flipV="1">
            <a:off x="3581400" y="4343400"/>
            <a:ext cx="152400" cy="75981"/>
          </a:xfrm>
          <a:prstGeom prst="straightConnector1">
            <a:avLst/>
          </a:prstGeom>
          <a:ln w="25400">
            <a:headEnd w="lg" len="lg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053742" y="3581400"/>
            <a:ext cx="12611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where did this spike come from?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029200" y="2209800"/>
            <a:ext cx="3505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Plotting balance of trade directly</a:t>
            </a:r>
          </a:p>
        </p:txBody>
      </p:sp>
    </p:spTree>
    <p:extLst>
      <p:ext uri="{BB962C8B-B14F-4D97-AF65-F5344CB8AC3E}">
        <p14:creationId xmlns:p14="http://schemas.microsoft.com/office/powerpoint/2010/main" val="26518723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812B7F-A61D-4C38-AFC3-4005A4ED0E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12</a:t>
            </a:fld>
            <a:endParaRPr lang="en-US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7DC49E1B-7B55-4C58-A241-3618767F95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880" y="268442"/>
            <a:ext cx="4833938" cy="60007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2CE0F2D-C83D-42C9-AFE8-145ECFCEE5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0" y="274638"/>
            <a:ext cx="3733800" cy="1782762"/>
          </a:xfrm>
        </p:spPr>
        <p:txBody>
          <a:bodyPr>
            <a:normAutofit/>
          </a:bodyPr>
          <a:lstStyle/>
          <a:p>
            <a:r>
              <a:rPr lang="en-CA" dirty="0"/>
              <a:t>1.5 D COVID spiral graph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C2C49E-2F06-4AF8-93B3-C2250F3D1809}"/>
              </a:ext>
            </a:extLst>
          </p:cNvPr>
          <p:cNvSpPr txBox="1"/>
          <p:nvPr/>
        </p:nvSpPr>
        <p:spPr>
          <a:xfrm>
            <a:off x="5257800" y="2590800"/>
            <a:ext cx="342900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/>
              <a:t>This graph shows a 1.5 D time series of COVID-19 cases over the entire span of the pandemic</a:t>
            </a:r>
          </a:p>
          <a:p>
            <a:endParaRPr lang="en-CA" sz="2000" dirty="0"/>
          </a:p>
          <a:p>
            <a:r>
              <a:rPr lang="en-CA" sz="2000" dirty="0"/>
              <a:t>It is wrapped into a spiral to compare months over years.</a:t>
            </a:r>
          </a:p>
          <a:p>
            <a:endParaRPr lang="en-CA" sz="2000" dirty="0"/>
          </a:p>
          <a:p>
            <a:r>
              <a:rPr lang="en-CA" sz="2000" dirty="0"/>
              <a:t>Does this work for you, or is it too weird?</a:t>
            </a:r>
          </a:p>
          <a:p>
            <a:r>
              <a:rPr lang="en-CA" sz="2000" dirty="0"/>
              <a:t>Is it the “tapeworm of doom”?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41D51D-1885-479B-B7E7-C7A11D329444}"/>
              </a:ext>
            </a:extLst>
          </p:cNvPr>
          <p:cNvSpPr txBox="1"/>
          <p:nvPr/>
        </p:nvSpPr>
        <p:spPr>
          <a:xfrm>
            <a:off x="381000" y="6329520"/>
            <a:ext cx="7696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See commentary: </a:t>
            </a:r>
            <a:r>
              <a:rPr lang="en-US" sz="1400" dirty="0">
                <a:hlinkClick r:id="rId3"/>
              </a:rPr>
              <a:t>https://www.youtube.com/watch?v=YWOWF9Vi4Mw</a:t>
            </a:r>
            <a:r>
              <a:rPr lang="en-US" sz="1400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41956562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A84FF-25D8-44BC-9F6B-0AFF1D772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Multi-</a:t>
            </a:r>
            <a:r>
              <a:rPr lang="en-US" dirty="0" err="1"/>
              <a:t>sprials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904E4D-DF41-4598-88F4-A3B2543FD0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13</a:t>
            </a:fld>
            <a:endParaRPr lang="en-US"/>
          </a:p>
        </p:txBody>
      </p:sp>
      <p:pic>
        <p:nvPicPr>
          <p:cNvPr id="5" name="Picture 4" descr="A picture containing clipart&#10;&#10;Description automatically generated">
            <a:extLst>
              <a:ext uri="{FF2B5EF4-FFF2-40B4-BE49-F238E27FC236}">
                <a16:creationId xmlns:a16="http://schemas.microsoft.com/office/drawing/2014/main" id="{5E1DAC95-6E3E-4F84-9080-9E9AF83B61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2667000"/>
            <a:ext cx="6467475" cy="33813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99D46C9-BE70-4E4B-84BA-0A9E22A4C53A}"/>
              </a:ext>
            </a:extLst>
          </p:cNvPr>
          <p:cNvSpPr txBox="1"/>
          <p:nvPr/>
        </p:nvSpPr>
        <p:spPr>
          <a:xfrm>
            <a:off x="457200" y="1219200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Multiple spirals: Allow comparison of the patterns for different geographic units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Overlaid time-series probably would not work here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How could this be improved?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3432DB3-444E-4C59-9B48-EAFDB0509C68}"/>
              </a:ext>
            </a:extLst>
          </p:cNvPr>
          <p:cNvSpPr txBox="1"/>
          <p:nvPr/>
        </p:nvSpPr>
        <p:spPr>
          <a:xfrm>
            <a:off x="730045" y="6167477"/>
            <a:ext cx="7381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hlinkClick r:id="rId3"/>
              </a:rPr>
              <a:t>https://twitter.com/h_i_g_s_c_h/status/1483195230404947968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842342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Multiple time series graphs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034" y="3124200"/>
            <a:ext cx="7955280" cy="284607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1295400"/>
            <a:ext cx="8229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Things get messy when there are many series to be compared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 be fair, this was designed as </a:t>
            </a:r>
            <a:r>
              <a:rPr lang="en-US" dirty="0">
                <a:solidFill>
                  <a:srgbClr val="FF0000"/>
                </a:solidFill>
              </a:rPr>
              <a:t>timeline of history</a:t>
            </a:r>
            <a:r>
              <a:rPr lang="en-US" dirty="0"/>
              <a:t>– a visual story of economics (prices, wages, imports</a:t>
            </a:r>
            <a:r>
              <a:rPr lang="en-US"/>
              <a:t>, exports, debt)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History shown as a </a:t>
            </a:r>
            <a:r>
              <a:rPr lang="en-US" dirty="0">
                <a:solidFill>
                  <a:srgbClr val="FF0000"/>
                </a:solidFill>
              </a:rPr>
              <a:t>strip-chart recording </a:t>
            </a:r>
            <a:r>
              <a:rPr lang="en-US" dirty="0"/>
              <a:t>(e.g., EKG)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 was Playfair’s last graph.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09600" y="6096000"/>
            <a:ext cx="81838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Playfair, W. (1824) </a:t>
            </a:r>
            <a:r>
              <a:rPr lang="en-US" sz="1600" i="1" dirty="0"/>
              <a:t>Chronology of Public Events and Remarkable Occurrences</a:t>
            </a:r>
            <a:r>
              <a:rPr lang="en-US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660398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Parallel ranked list charts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15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2209800"/>
            <a:ext cx="5253810" cy="361857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3400" y="1295400"/>
            <a:ext cx="81494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Another solution for multiple time series is to chart the </a:t>
            </a:r>
            <a:r>
              <a:rPr lang="en-US" dirty="0">
                <a:solidFill>
                  <a:srgbClr val="FF0000"/>
                </a:solidFill>
              </a:rPr>
              <a:t>ranks</a:t>
            </a:r>
            <a:r>
              <a:rPr lang="en-US" dirty="0"/>
              <a:t> of observations and connect them with lines to show changes in relative position. 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419475" y="6015692"/>
            <a:ext cx="52538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Ranks of populations of US cities across census years</a:t>
            </a:r>
          </a:p>
          <a:p>
            <a:r>
              <a:rPr lang="en-US" sz="1400" dirty="0"/>
              <a:t>From: </a:t>
            </a:r>
            <a:r>
              <a:rPr lang="en-US" sz="1400" i="1" dirty="0"/>
              <a:t>Statistical Atlas of the United States </a:t>
            </a:r>
            <a:r>
              <a:rPr lang="en-US" sz="1400" dirty="0"/>
              <a:t>(1880)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841" y="2209800"/>
            <a:ext cx="2886075" cy="2495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80999" y="4953000"/>
            <a:ext cx="28860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Slopes of lines reflect change in rank</a:t>
            </a:r>
          </a:p>
          <a:p>
            <a:r>
              <a:rPr lang="en-US" dirty="0">
                <a:solidFill>
                  <a:srgbClr val="FF0000"/>
                </a:solidFill>
              </a:rPr>
              <a:t>Red</a:t>
            </a:r>
            <a:r>
              <a:rPr lang="en-US" dirty="0"/>
              <a:t> bars try to show the numbers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6423EA3-50A8-48E0-A169-205060D406AA}"/>
              </a:ext>
            </a:extLst>
          </p:cNvPr>
          <p:cNvSpPr/>
          <p:nvPr/>
        </p:nvSpPr>
        <p:spPr>
          <a:xfrm>
            <a:off x="4114800" y="2514600"/>
            <a:ext cx="914400" cy="9906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EB3C087-B494-4578-A251-7FCCC3CE2FA2}"/>
              </a:ext>
            </a:extLst>
          </p:cNvPr>
          <p:cNvCxnSpPr/>
          <p:nvPr/>
        </p:nvCxnSpPr>
        <p:spPr>
          <a:xfrm flipH="1" flipV="1">
            <a:off x="3234916" y="2209800"/>
            <a:ext cx="879884" cy="304800"/>
          </a:xfrm>
          <a:prstGeom prst="line">
            <a:avLst/>
          </a:prstGeom>
          <a:ln w="25400"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F0A2375-0EC9-4F9D-92BB-F1A8B46E1EBA}"/>
              </a:ext>
            </a:extLst>
          </p:cNvPr>
          <p:cNvCxnSpPr/>
          <p:nvPr/>
        </p:nvCxnSpPr>
        <p:spPr>
          <a:xfrm flipH="1">
            <a:off x="3234916" y="3505200"/>
            <a:ext cx="879884" cy="120015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10245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0A5638-846B-4C3F-B9CB-FEF2F9772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Propensity of crimes across age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764EFA4-C234-4EB6-8846-76E1A521C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16</a:t>
            </a:fld>
            <a:endParaRPr lang="en-US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58EDEA69-ED98-492F-8270-9763FEA8F7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2651125"/>
            <a:ext cx="8172450" cy="322183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0CC66C6-800A-44B9-9327-AAD6A9AD9CBC}"/>
              </a:ext>
            </a:extLst>
          </p:cNvPr>
          <p:cNvSpPr txBox="1"/>
          <p:nvPr/>
        </p:nvSpPr>
        <p:spPr>
          <a:xfrm>
            <a:off x="304800" y="1219200"/>
            <a:ext cx="838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Andr</a:t>
            </a:r>
            <a:r>
              <a:rPr lang="en-US" dirty="0">
                <a:latin typeface="Calibri" panose="020F0502020204030204" pitchFamily="34" charset="0"/>
              </a:rPr>
              <a:t>é</a:t>
            </a:r>
            <a:r>
              <a:rPr lang="en-US" dirty="0"/>
              <a:t>-Michel Guerry (1833), rank order of crimes at different 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sexual assault </a:t>
            </a:r>
            <a:r>
              <a:rPr lang="en-US" dirty="0">
                <a:solidFill>
                  <a:srgbClr val="FF0000"/>
                </a:solidFill>
              </a:rPr>
              <a:t>against adults </a:t>
            </a:r>
            <a:r>
              <a:rPr lang="en-US" dirty="0"/>
              <a:t>decreases with 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sexual assault </a:t>
            </a:r>
            <a:r>
              <a:rPr lang="en-US" dirty="0">
                <a:solidFill>
                  <a:srgbClr val="00B050"/>
                </a:solidFill>
              </a:rPr>
              <a:t>against children </a:t>
            </a:r>
            <a:r>
              <a:rPr lang="en-US" dirty="0"/>
              <a:t>increases with 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</a:rPr>
              <a:t>parricide</a:t>
            </a:r>
            <a:r>
              <a:rPr lang="en-US" dirty="0"/>
              <a:t> relatively low until 60-70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5CD764-DB96-4325-B128-BF0321073CE1}"/>
              </a:ext>
            </a:extLst>
          </p:cNvPr>
          <p:cNvSpPr txBox="1"/>
          <p:nvPr/>
        </p:nvSpPr>
        <p:spPr>
          <a:xfrm>
            <a:off x="457200" y="6019800"/>
            <a:ext cx="80962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Friendly, (2007). “A.-M. </a:t>
            </a:r>
            <a:r>
              <a:rPr lang="en-US" sz="1200" dirty="0" err="1"/>
              <a:t>Guerry’s</a:t>
            </a:r>
            <a:r>
              <a:rPr lang="en-US" sz="1200" dirty="0"/>
              <a:t> Moral Statistics of France: Challenges for Multivariable Spatial Analysis,” </a:t>
            </a:r>
            <a:r>
              <a:rPr lang="en-US" sz="1200" i="1" dirty="0"/>
              <a:t>Statistical Science</a:t>
            </a:r>
            <a:r>
              <a:rPr lang="en-US" sz="1200" dirty="0"/>
              <a:t>, vol. 22, no. 3. </a:t>
            </a:r>
            <a:r>
              <a:rPr lang="en-US" sz="1200" dirty="0">
                <a:hlinkClick r:id="rId3"/>
              </a:rPr>
              <a:t>https://www.datavis.ca/papers/guerry-STS241.pdf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871287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2E89A-1BB4-43AD-98D9-042B2FCDD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Slope graph of COVID: Cases vs. Doses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3193F51-327D-4AA8-AFA3-1185984FC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17</a:t>
            </a:fld>
            <a:endParaRPr lang="en-US"/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19E1586A-3E0E-4C46-8ECD-C5B90B7E6F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024" y="2250846"/>
            <a:ext cx="8153776" cy="398772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36278C0-C5DF-493E-81CD-4483C71764B0}"/>
              </a:ext>
            </a:extLst>
          </p:cNvPr>
          <p:cNvSpPr txBox="1"/>
          <p:nvPr/>
        </p:nvSpPr>
        <p:spPr>
          <a:xfrm>
            <a:off x="445265" y="6352143"/>
            <a:ext cx="4114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Graphic by Matthew Dubins, @</a:t>
            </a:r>
            <a:r>
              <a:rPr lang="en-US" sz="1400" dirty="0" err="1"/>
              <a:t>MDubins</a:t>
            </a:r>
            <a:endParaRPr lang="en-US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831B5A-1042-4023-B97C-4837B2F286E0}"/>
              </a:ext>
            </a:extLst>
          </p:cNvPr>
          <p:cNvSpPr txBox="1"/>
          <p:nvPr/>
        </p:nvSpPr>
        <p:spPr>
          <a:xfrm>
            <a:off x="457199" y="1219200"/>
            <a:ext cx="41028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Vaccine equity </a:t>
            </a:r>
            <a:r>
              <a:rPr lang="en-US" dirty="0">
                <a:sym typeface="Symbol" panose="05050102010706020507" pitchFamily="18" charset="2"/>
              </a:rPr>
              <a:t> all lines should be  flat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0257C47-A6FA-464B-80B4-4E4829ED1705}"/>
              </a:ext>
            </a:extLst>
          </p:cNvPr>
          <p:cNvSpPr txBox="1"/>
          <p:nvPr/>
        </p:nvSpPr>
        <p:spPr>
          <a:xfrm>
            <a:off x="4991100" y="1219200"/>
            <a:ext cx="3505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Which health regions stand out?</a:t>
            </a:r>
          </a:p>
          <a:p>
            <a:r>
              <a:rPr lang="en-US" dirty="0"/>
              <a:t>How could this graph be better?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0E80249-F0F4-40A9-92A9-4991FC637DFE}"/>
              </a:ext>
            </a:extLst>
          </p:cNvPr>
          <p:cNvCxnSpPr/>
          <p:nvPr/>
        </p:nvCxnSpPr>
        <p:spPr>
          <a:xfrm>
            <a:off x="2895600" y="3505200"/>
            <a:ext cx="3886200" cy="2057400"/>
          </a:xfrm>
          <a:prstGeom prst="line">
            <a:avLst/>
          </a:prstGeom>
          <a:ln w="25400">
            <a:solidFill>
              <a:srgbClr val="FF0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2783B7E-8F1F-49E3-96DE-29F1FB3A6D16}"/>
              </a:ext>
            </a:extLst>
          </p:cNvPr>
          <p:cNvCxnSpPr/>
          <p:nvPr/>
        </p:nvCxnSpPr>
        <p:spPr>
          <a:xfrm flipV="1">
            <a:off x="2895600" y="3352800"/>
            <a:ext cx="3848100" cy="2286000"/>
          </a:xfrm>
          <a:prstGeom prst="line">
            <a:avLst/>
          </a:prstGeom>
          <a:ln w="25400"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E7CF7FA-9011-4B88-B239-5C2E758693A1}"/>
              </a:ext>
            </a:extLst>
          </p:cNvPr>
          <p:cNvSpPr txBox="1"/>
          <p:nvPr/>
        </p:nvSpPr>
        <p:spPr>
          <a:xfrm>
            <a:off x="1371600" y="2250846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dirty="0"/>
              <a:t>cases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E583ED9-2F33-41CF-AB21-373B6DA2E6E5}"/>
              </a:ext>
            </a:extLst>
          </p:cNvPr>
          <p:cNvSpPr txBox="1"/>
          <p:nvPr/>
        </p:nvSpPr>
        <p:spPr>
          <a:xfrm>
            <a:off x="6934200" y="2297012"/>
            <a:ext cx="12192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doses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C2ECD3-0610-4205-9220-5458D6B8EFA7}"/>
              </a:ext>
            </a:extLst>
          </p:cNvPr>
          <p:cNvSpPr txBox="1"/>
          <p:nvPr/>
        </p:nvSpPr>
        <p:spPr>
          <a:xfrm>
            <a:off x="5334000" y="3505200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good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A695F9B-DBA7-443A-968E-F5CCA3A116D8}"/>
              </a:ext>
            </a:extLst>
          </p:cNvPr>
          <p:cNvSpPr txBox="1"/>
          <p:nvPr/>
        </p:nvSpPr>
        <p:spPr>
          <a:xfrm>
            <a:off x="3124012" y="3442990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bad</a:t>
            </a:r>
          </a:p>
        </p:txBody>
      </p:sp>
    </p:spTree>
    <p:extLst>
      <p:ext uri="{BB962C8B-B14F-4D97-AF65-F5344CB8AC3E}">
        <p14:creationId xmlns:p14="http://schemas.microsoft.com/office/powerpoint/2010/main" val="1496999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ADC94-7245-4CA2-9912-FE25514F4C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2D: Scatterplots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4985513-8293-479B-B358-A8F2AD8BB3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18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7C14F8-AA28-4DE0-A189-B623B02C5461}"/>
              </a:ext>
            </a:extLst>
          </p:cNvPr>
          <p:cNvSpPr txBox="1"/>
          <p:nvPr/>
        </p:nvSpPr>
        <p:spPr>
          <a:xfrm>
            <a:off x="5410200" y="1447800"/>
            <a:ext cx="3276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Goals: Want to see--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Overall pattern: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direction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form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strength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Deviations from pattern: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residuals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outliers</a:t>
            </a:r>
          </a:p>
        </p:txBody>
      </p:sp>
      <p:pic>
        <p:nvPicPr>
          <p:cNvPr id="8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3461D5C7-6A04-4C63-8171-694D839642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295400"/>
            <a:ext cx="4572000" cy="4572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2F7843E-F536-4B79-B8BB-BA70ED973EA3}"/>
              </a:ext>
            </a:extLst>
          </p:cNvPr>
          <p:cNvSpPr txBox="1"/>
          <p:nvPr/>
        </p:nvSpPr>
        <p:spPr>
          <a:xfrm>
            <a:off x="5410200" y="4114800"/>
            <a:ext cx="3276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Annotations can help: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regression line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confidence band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smoothed curve (nonlinear?)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residuals</a:t>
            </a:r>
          </a:p>
        </p:txBody>
      </p:sp>
      <p:pic>
        <p:nvPicPr>
          <p:cNvPr id="11" name="Picture 10" descr="Icon, qr code&#10;&#10;Description automatically generated">
            <a:extLst>
              <a:ext uri="{FF2B5EF4-FFF2-40B4-BE49-F238E27FC236}">
                <a16:creationId xmlns:a16="http://schemas.microsoft.com/office/drawing/2014/main" id="{EB3F1560-2E83-4A1D-9167-9F28D948566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0025" y="245332"/>
            <a:ext cx="866775" cy="843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1317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2D: Scatterplots: Ford Nation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19</a:t>
            </a:fld>
            <a:endParaRPr lang="en-US"/>
          </a:p>
        </p:txBody>
      </p:sp>
      <p:pic>
        <p:nvPicPr>
          <p:cNvPr id="1026" name="Picture 2" descr="C:\Users\friendly\Dropbox\Documents\6135\images\FordNation-immigrati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828800"/>
            <a:ext cx="3657600" cy="2861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friendly\Dropbox\Documents\6135\images\FordNation-incom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1818680"/>
            <a:ext cx="3995928" cy="2872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1219200"/>
            <a:ext cx="822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Who voted for Rob Ford in the 2014 Toronto mayoral election?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3400" y="4872335"/>
            <a:ext cx="7848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These simple scatterplots by data journalist Patrick Cain use simple enhancements: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Color, for candidate (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Chow</a:t>
            </a:r>
            <a:r>
              <a:rPr lang="en-US" dirty="0"/>
              <a:t>, </a:t>
            </a:r>
            <a:r>
              <a:rPr lang="en-US" dirty="0">
                <a:solidFill>
                  <a:srgbClr val="00B050"/>
                </a:solidFill>
              </a:rPr>
              <a:t>Ford</a:t>
            </a:r>
            <a:r>
              <a:rPr lang="en-US" dirty="0"/>
              <a:t>, </a:t>
            </a:r>
            <a:r>
              <a:rPr lang="en-US" dirty="0">
                <a:solidFill>
                  <a:srgbClr val="0070C0"/>
                </a:solidFill>
              </a:rPr>
              <a:t>Tory</a:t>
            </a:r>
            <a:r>
              <a:rPr lang="en-US" dirty="0"/>
              <a:t>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Overall regression line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09600" y="6248400"/>
            <a:ext cx="7620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Source: </a:t>
            </a:r>
            <a:r>
              <a:rPr lang="en-US" sz="1200" dirty="0">
                <a:hlinkClick r:id="rId4"/>
              </a:rPr>
              <a:t>https://globalnews.ca/news/1652571/ford-nation-2014-15-things-demographics-tell-us-about-toronto-voters/</a:t>
            </a:r>
            <a:r>
              <a:rPr lang="en-US" sz="1200" dirty="0"/>
              <a:t> 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4419" y="152400"/>
            <a:ext cx="992381" cy="10038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7544691" y="4267200"/>
            <a:ext cx="7992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income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810766" y="4303848"/>
            <a:ext cx="1371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% immigrants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F45B39-1977-45A1-8CD5-38E140F26C03}"/>
              </a:ext>
            </a:extLst>
          </p:cNvPr>
          <p:cNvSpPr txBox="1"/>
          <p:nvPr/>
        </p:nvSpPr>
        <p:spPr>
          <a:xfrm rot="16200000">
            <a:off x="3344557" y="3038589"/>
            <a:ext cx="1828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Ford percentage</a:t>
            </a:r>
          </a:p>
        </p:txBody>
      </p:sp>
    </p:spTree>
    <p:extLst>
      <p:ext uri="{BB962C8B-B14F-4D97-AF65-F5344CB8AC3E}">
        <p14:creationId xmlns:p14="http://schemas.microsoft.com/office/powerpoint/2010/main" val="17480326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 many types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375" y="2667000"/>
            <a:ext cx="6191250" cy="36957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19200"/>
            <a:ext cx="8229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There are so many kinds of charts, diagrams, graphs, maps</a:t>
            </a:r>
          </a:p>
          <a:p>
            <a:r>
              <a:rPr lang="en-US" dirty="0"/>
              <a:t>What are their features?</a:t>
            </a:r>
          </a:p>
          <a:p>
            <a:r>
              <a:rPr lang="en-US" dirty="0"/>
              <a:t>What tasks are they good for? – Accuracy or speed of judgment? Memorability?</a:t>
            </a:r>
          </a:p>
        </p:txBody>
      </p:sp>
    </p:spTree>
    <p:extLst>
      <p:ext uri="{BB962C8B-B14F-4D97-AF65-F5344CB8AC3E}">
        <p14:creationId xmlns:p14="http://schemas.microsoft.com/office/powerpoint/2010/main" val="16825539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Scatterplots: Wage gap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20</a:t>
            </a:fld>
            <a:endParaRPr lang="en-US"/>
          </a:p>
        </p:txBody>
      </p:sp>
      <p:pic>
        <p:nvPicPr>
          <p:cNvPr id="2050" name="Picture 2" descr="C:\Users\friendly\Dropbox\Documents\6135\images\NYT-Wage-gap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295400"/>
            <a:ext cx="5537835" cy="4397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6172200"/>
            <a:ext cx="777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Alberto Cairo, </a:t>
            </a:r>
            <a:r>
              <a:rPr lang="en-US" sz="1200" i="1" dirty="0"/>
              <a:t>The Truthful Art</a:t>
            </a:r>
            <a:r>
              <a:rPr lang="en-US" sz="1200" dirty="0"/>
              <a:t>, Fig 9.19, from: </a:t>
            </a:r>
          </a:p>
          <a:p>
            <a:r>
              <a:rPr lang="en-US" sz="1200" dirty="0">
                <a:hlinkClick r:id="rId3"/>
              </a:rPr>
              <a:t>http://www.nytimes.com/interactive/2009/03/01/business/20090301_WageGap.html</a:t>
            </a:r>
            <a:r>
              <a:rPr lang="en-US" sz="1200" dirty="0"/>
              <a:t>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324600" y="1295400"/>
            <a:ext cx="2362200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to compare salaries of men &amp; women in different occupations?</a:t>
            </a:r>
          </a:p>
          <a:p>
            <a:endParaRPr lang="en-US" dirty="0"/>
          </a:p>
          <a:p>
            <a:r>
              <a:rPr lang="en-US" dirty="0"/>
              <a:t>The NYT chose to plot median salaries for women against those for men, in different occupational groups</a:t>
            </a:r>
          </a:p>
          <a:p>
            <a:endParaRPr lang="en-US" dirty="0"/>
          </a:p>
          <a:p>
            <a:r>
              <a:rPr lang="en-US" sz="1600" dirty="0"/>
              <a:t>The 45</a:t>
            </a:r>
            <a:r>
              <a:rPr lang="en-US" sz="1600" baseline="30000" dirty="0"/>
              <a:t>o</a:t>
            </a:r>
            <a:r>
              <a:rPr lang="en-US" sz="1600" dirty="0"/>
              <a:t> line represents wage parity</a:t>
            </a:r>
          </a:p>
          <a:p>
            <a:r>
              <a:rPr lang="en-US" sz="1600" dirty="0"/>
              <a:t>Other lines show 10, 20, 30% less for women</a:t>
            </a:r>
          </a:p>
          <a:p>
            <a:endParaRPr lang="en-US" sz="1600" dirty="0"/>
          </a:p>
          <a:p>
            <a:r>
              <a:rPr lang="en-US" sz="1600" dirty="0">
                <a:solidFill>
                  <a:srgbClr val="FF0000"/>
                </a:solidFill>
              </a:rPr>
              <a:t>How else to show this?</a:t>
            </a:r>
          </a:p>
        </p:txBody>
      </p:sp>
    </p:spTree>
    <p:extLst>
      <p:ext uri="{BB962C8B-B14F-4D97-AF65-F5344CB8AC3E}">
        <p14:creationId xmlns:p14="http://schemas.microsoft.com/office/powerpoint/2010/main" val="13219591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Scatterplots: </a:t>
            </a:r>
            <a:r>
              <a:rPr lang="en-US" dirty="0" err="1"/>
              <a:t>InfoVis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21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1066800"/>
            <a:ext cx="4655344" cy="52949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95400"/>
            <a:ext cx="335280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graph, from </a:t>
            </a:r>
            <a:r>
              <a:rPr lang="en-US" dirty="0">
                <a:hlinkClick r:id="rId3"/>
              </a:rPr>
              <a:t>fivethirtyeight.com </a:t>
            </a:r>
            <a:r>
              <a:rPr lang="en-US" dirty="0"/>
              <a:t>was designed to show how some presidential candidates had shifted positions before the 2016 election.</a:t>
            </a:r>
          </a:p>
          <a:p>
            <a:endParaRPr lang="en-US" dirty="0"/>
          </a:p>
          <a:p>
            <a:r>
              <a:rPr lang="en-US" dirty="0"/>
              <a:t>The axes are a score on </a:t>
            </a:r>
            <a:r>
              <a:rPr lang="en-US" b="1" dirty="0"/>
              <a:t>social</a:t>
            </a:r>
            <a:r>
              <a:rPr lang="en-US" dirty="0"/>
              <a:t> and </a:t>
            </a:r>
            <a:r>
              <a:rPr lang="en-US" b="1" dirty="0"/>
              <a:t>economic</a:t>
            </a:r>
            <a:r>
              <a:rPr lang="en-US" dirty="0"/>
              <a:t> policy, but they rotate the axes by 45</a:t>
            </a:r>
            <a:r>
              <a:rPr lang="en-US" baseline="30000" dirty="0"/>
              <a:t>o</a:t>
            </a:r>
            <a:r>
              <a:rPr lang="en-US" dirty="0"/>
              <a:t> to create zones related to political thought.</a:t>
            </a:r>
          </a:p>
          <a:p>
            <a:endParaRPr lang="en-US" dirty="0"/>
          </a:p>
          <a:p>
            <a:r>
              <a:rPr lang="en-US" dirty="0"/>
              <a:t>This info graphic is </a:t>
            </a:r>
            <a:r>
              <a:rPr lang="en-US" dirty="0">
                <a:solidFill>
                  <a:srgbClr val="FF0000"/>
                </a:solidFill>
              </a:rPr>
              <a:t>eye-catching</a:t>
            </a:r>
            <a:r>
              <a:rPr lang="en-US" dirty="0"/>
              <a:t> and </a:t>
            </a:r>
            <a:r>
              <a:rPr lang="en-US" dirty="0">
                <a:solidFill>
                  <a:srgbClr val="FF0000"/>
                </a:solidFill>
              </a:rPr>
              <a:t>self-explanatory</a:t>
            </a:r>
            <a:r>
              <a:rPr lang="en-US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colored/labeled zones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interpretive labels on axes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arrows showing movement to extremes</a:t>
            </a:r>
          </a:p>
        </p:txBody>
      </p:sp>
    </p:spTree>
    <p:extLst>
      <p:ext uri="{BB962C8B-B14F-4D97-AF65-F5344CB8AC3E}">
        <p14:creationId xmlns:p14="http://schemas.microsoft.com/office/powerpoint/2010/main" val="21654893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9710-FEBB-4F73-85C7-34C22CA32165}" type="slidenum">
              <a:rPr lang="en-US" altLang="en-US"/>
              <a:pPr/>
              <a:t>22</a:t>
            </a:fld>
            <a:endParaRPr lang="en-US" altLang="en-US"/>
          </a:p>
        </p:txBody>
      </p:sp>
      <p:sp>
        <p:nvSpPr>
          <p:cNvPr id="1741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/>
              <a:t>Scatterplots: Annotations enhance perception</a:t>
            </a:r>
          </a:p>
        </p:txBody>
      </p:sp>
      <p:pic>
        <p:nvPicPr>
          <p:cNvPr id="17413" name="Picture 5" descr="draftbox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1370013"/>
            <a:ext cx="4597400" cy="5394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414" name="Text Box 6"/>
          <p:cNvSpPr txBox="1">
            <a:spLocks noChangeArrowheads="1"/>
          </p:cNvSpPr>
          <p:nvPr/>
        </p:nvSpPr>
        <p:spPr bwMode="auto">
          <a:xfrm>
            <a:off x="381000" y="1600200"/>
            <a:ext cx="3352800" cy="30315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000" dirty="0"/>
              <a:t>Data from the US draft lottery, 1970</a:t>
            </a:r>
          </a:p>
          <a:p>
            <a:pPr>
              <a:spcBef>
                <a:spcPct val="50000"/>
              </a:spcBef>
              <a:buClr>
                <a:srgbClr val="0000FF"/>
              </a:buClr>
              <a:buSzPct val="115000"/>
              <a:buFontTx/>
              <a:buChar char="•"/>
            </a:pPr>
            <a:r>
              <a:rPr lang="en-US" altLang="en-US" sz="2000" dirty="0"/>
              <a:t> </a:t>
            </a:r>
            <a:r>
              <a:rPr lang="en-US" altLang="en-US" dirty="0"/>
              <a:t>Birth dates were drawn at random to assign a “draft priority value” (1=bad)</a:t>
            </a:r>
          </a:p>
          <a:p>
            <a:pPr>
              <a:spcBef>
                <a:spcPct val="50000"/>
              </a:spcBef>
              <a:buClr>
                <a:srgbClr val="0000FF"/>
              </a:buClr>
              <a:buSzPct val="115000"/>
              <a:buFontTx/>
              <a:buChar char="•"/>
            </a:pPr>
            <a:r>
              <a:rPr lang="en-US" altLang="en-US" dirty="0"/>
              <a:t> Can you see any pattern or trend?</a:t>
            </a:r>
          </a:p>
          <a:p>
            <a:pPr>
              <a:spcBef>
                <a:spcPct val="50000"/>
              </a:spcBef>
              <a:buClr>
                <a:srgbClr val="0000FF"/>
              </a:buClr>
              <a:buSzPct val="115000"/>
            </a:pPr>
            <a:r>
              <a:rPr lang="en-US" altLang="en-US" sz="1600" dirty="0"/>
              <a:t>This is an example of data with a weak signal and a lot of noise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377440" y="5638800"/>
            <a:ext cx="1676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Me (May 7):</a:t>
            </a:r>
          </a:p>
          <a:p>
            <a:r>
              <a:rPr lang="en-US" sz="1200" dirty="0"/>
              <a:t>127 → priority = 35</a:t>
            </a:r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3886200" y="5943600"/>
            <a:ext cx="1905000" cy="0"/>
          </a:xfrm>
          <a:prstGeom prst="straightConnector1">
            <a:avLst/>
          </a:prstGeom>
          <a:ln w="31750">
            <a:solidFill>
              <a:srgbClr val="FF0000"/>
            </a:solidFill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DF84E471-4285-4D3A-98B5-820B4871398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9685" y="5638800"/>
            <a:ext cx="471488" cy="471488"/>
          </a:xfrm>
          <a:prstGeom prst="rect">
            <a:avLst/>
          </a:prstGeom>
        </p:spPr>
      </p:pic>
      <p:pic>
        <p:nvPicPr>
          <p:cNvPr id="9" name="Picture 2" descr="C:\Users\friendly\Pictures\faces\Michael-hike.JPG">
            <a:extLst>
              <a:ext uri="{FF2B5EF4-FFF2-40B4-BE49-F238E27FC236}">
                <a16:creationId xmlns:a16="http://schemas.microsoft.com/office/drawing/2014/main" id="{DA944910-AE0F-4021-ACA9-B718846DFA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6963" y="5582222"/>
            <a:ext cx="404622" cy="528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2E6F307-4ED1-4E66-98C3-B907ECFF388A}"/>
              </a:ext>
            </a:extLst>
          </p:cNvPr>
          <p:cNvCxnSpPr/>
          <p:nvPr/>
        </p:nvCxnSpPr>
        <p:spPr>
          <a:xfrm flipV="1">
            <a:off x="5779477" y="5943600"/>
            <a:ext cx="0" cy="471488"/>
          </a:xfrm>
          <a:prstGeom prst="straightConnector1">
            <a:avLst/>
          </a:prstGeom>
          <a:ln w="31750">
            <a:solidFill>
              <a:srgbClr val="FF0000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7636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4" name="Picture 4" descr="draftbox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7974" y="1291357"/>
            <a:ext cx="4597400" cy="5392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F799E2-73E1-4235-8EBE-8040D79871D2}" type="slidenum">
              <a:rPr lang="en-US" altLang="en-US"/>
              <a:pPr/>
              <a:t>23</a:t>
            </a:fld>
            <a:endParaRPr lang="en-US" altLang="en-US"/>
          </a:p>
        </p:txBody>
      </p:sp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 dirty="0"/>
              <a:t>Scatterplots: Smoothing enhances perception</a:t>
            </a:r>
          </a:p>
        </p:txBody>
      </p:sp>
      <p:sp>
        <p:nvSpPr>
          <p:cNvPr id="20485" name="Text Box 5"/>
          <p:cNvSpPr txBox="1">
            <a:spLocks noChangeArrowheads="1"/>
          </p:cNvSpPr>
          <p:nvPr/>
        </p:nvSpPr>
        <p:spPr bwMode="auto">
          <a:xfrm>
            <a:off x="457200" y="1600200"/>
            <a:ext cx="3352800" cy="1878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dirty="0"/>
              <a:t>Drawing a smooth curve shows a systematic decrease toward the end of the year.</a:t>
            </a:r>
          </a:p>
          <a:p>
            <a:pPr>
              <a:spcBef>
                <a:spcPct val="50000"/>
              </a:spcBef>
              <a:buClr>
                <a:srgbClr val="0000FF"/>
              </a:buClr>
              <a:buSzPct val="115000"/>
              <a:buFontTx/>
              <a:buChar char="•"/>
            </a:pPr>
            <a:r>
              <a:rPr lang="en-US" altLang="en-US" dirty="0"/>
              <a:t> The smooth curve is fit by </a:t>
            </a:r>
            <a:r>
              <a:rPr lang="en-US" altLang="en-US" b="1" dirty="0">
                <a:solidFill>
                  <a:srgbClr val="0000FF"/>
                </a:solidFill>
              </a:rPr>
              <a:t>loess</a:t>
            </a:r>
            <a:r>
              <a:rPr lang="en-US" altLang="en-US" dirty="0"/>
              <a:t>, a form of non-parametric regression.</a:t>
            </a:r>
          </a:p>
        </p:txBody>
      </p:sp>
      <p:pic>
        <p:nvPicPr>
          <p:cNvPr id="20486" name="Picture 6" descr="C:\Documents\6140\images\graphics\DraftLottery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4328478"/>
            <a:ext cx="2286000" cy="2237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57200" y="3886200"/>
            <a:ext cx="2819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Visual explanation:</a:t>
            </a:r>
          </a:p>
        </p:txBody>
      </p:sp>
    </p:spTree>
    <p:extLst>
      <p:ext uri="{BB962C8B-B14F-4D97-AF65-F5344CB8AC3E}">
        <p14:creationId xmlns:p14="http://schemas.microsoft.com/office/powerpoint/2010/main" val="4193086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4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4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Smoothing by grouping and summarization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24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1066804"/>
            <a:ext cx="4688572" cy="504857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447800"/>
            <a:ext cx="35052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Another form of smoothing is to</a:t>
            </a:r>
          </a:p>
          <a:p>
            <a:r>
              <a:rPr lang="en-US" dirty="0"/>
              <a:t>make one variable discrete &amp;</a:t>
            </a:r>
          </a:p>
          <a:p>
            <a:r>
              <a:rPr lang="en-US" dirty="0"/>
              <a:t>show a graphical summary – here a boxplot</a:t>
            </a:r>
          </a:p>
          <a:p>
            <a:endParaRPr lang="en-US" dirty="0"/>
          </a:p>
          <a:p>
            <a:r>
              <a:rPr lang="en-US" dirty="0"/>
              <a:t>The decrease in later months becomes apparent</a:t>
            </a:r>
          </a:p>
          <a:p>
            <a:endParaRPr lang="en-US" dirty="0"/>
          </a:p>
          <a:p>
            <a:r>
              <a:rPr lang="en-US" dirty="0"/>
              <a:t>Perception: the boxplots form the foreground; the jittered points show the data</a:t>
            </a:r>
          </a:p>
        </p:txBody>
      </p:sp>
    </p:spTree>
    <p:extLst>
      <p:ext uri="{BB962C8B-B14F-4D97-AF65-F5344CB8AC3E}">
        <p14:creationId xmlns:p14="http://schemas.microsoft.com/office/powerpoint/2010/main" val="3199552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Scatterplot matrices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25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1920" y="1828800"/>
            <a:ext cx="4731429" cy="467809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143000"/>
            <a:ext cx="82366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scatterplot matrix shows the bivariate relation between all </a:t>
            </a:r>
            <a:r>
              <a:rPr lang="en-US" dirty="0">
                <a:solidFill>
                  <a:srgbClr val="FF0000"/>
                </a:solidFill>
              </a:rPr>
              <a:t>pairs</a:t>
            </a:r>
            <a:r>
              <a:rPr lang="en-US" dirty="0"/>
              <a:t> of variables.</a:t>
            </a:r>
          </a:p>
          <a:p>
            <a:r>
              <a:rPr lang="en-US" dirty="0"/>
              <a:t>Seeing these all together is more useful than a collection of separate plots.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2209800"/>
            <a:ext cx="3276600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How does occupational prestige depend on %women, education and income?</a:t>
            </a:r>
          </a:p>
          <a:p>
            <a:endParaRPr lang="en-US" dirty="0"/>
          </a:p>
          <a:p>
            <a:r>
              <a:rPr lang="en-US" dirty="0"/>
              <a:t>The individual plots are enhanced with linear regression lines and non-parametric </a:t>
            </a:r>
            <a:r>
              <a:rPr lang="en-US" dirty="0" err="1"/>
              <a:t>smooths</a:t>
            </a:r>
            <a:r>
              <a:rPr lang="en-US" dirty="0"/>
              <a:t> to show non-linearity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5410200"/>
            <a:ext cx="3200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This figure uses </a:t>
            </a:r>
            <a:r>
              <a:rPr lang="en-US" sz="1400" dirty="0" err="1"/>
              <a:t>scatterplotMatrix</a:t>
            </a:r>
            <a:r>
              <a:rPr lang="en-US" sz="1400" dirty="0"/>
              <a:t>() in the </a:t>
            </a:r>
            <a:r>
              <a:rPr lang="en-US" sz="1400" dirty="0">
                <a:hlinkClick r:id="rId3"/>
              </a:rPr>
              <a:t>car</a:t>
            </a:r>
            <a:r>
              <a:rPr lang="en-US" sz="1400" dirty="0"/>
              <a:t> package.  There are many options.</a:t>
            </a:r>
          </a:p>
        </p:txBody>
      </p:sp>
    </p:spTree>
    <p:extLst>
      <p:ext uri="{BB962C8B-B14F-4D97-AF65-F5344CB8AC3E}">
        <p14:creationId xmlns:p14="http://schemas.microsoft.com/office/powerpoint/2010/main" val="37117102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Scatterplot matrices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26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33400" y="1981200"/>
            <a:ext cx="31242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Density plots </a:t>
            </a:r>
            <a:r>
              <a:rPr lang="en-US" dirty="0"/>
              <a:t>are often more useful for showing the shapes of distributions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women: bimodal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income: highly skewed</a:t>
            </a:r>
          </a:p>
          <a:p>
            <a:endParaRPr lang="en-US" dirty="0"/>
          </a:p>
          <a:p>
            <a:r>
              <a:rPr lang="en-US" dirty="0"/>
              <a:t>A </a:t>
            </a:r>
            <a:r>
              <a:rPr lang="en-US" dirty="0">
                <a:solidFill>
                  <a:srgbClr val="FF0000"/>
                </a:solidFill>
              </a:rPr>
              <a:t>data ellipse </a:t>
            </a:r>
            <a:r>
              <a:rPr lang="en-US" dirty="0"/>
              <a:t>gives a visual summary of the direction and strength of the relationship</a:t>
            </a:r>
          </a:p>
          <a:p>
            <a:endParaRPr lang="en-US" dirty="0"/>
          </a:p>
          <a:p>
            <a:r>
              <a:rPr lang="en-US" dirty="0"/>
              <a:t>Again, graphical annotation provides aids for interpretation.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1920" y="1828800"/>
            <a:ext cx="4723810" cy="471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1873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Larger data sets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27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1676400"/>
            <a:ext cx="5789842" cy="447682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09600" y="6400800"/>
            <a:ext cx="762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From: </a:t>
            </a:r>
            <a:r>
              <a:rPr lang="en-US" sz="1400" dirty="0">
                <a:hlinkClick r:id="rId3"/>
              </a:rPr>
              <a:t>http://junkcharts.typepad.com/junk_charts/2010/06/the-scatterplot-matrix-a-great-tool.html</a:t>
            </a:r>
            <a:r>
              <a:rPr lang="en-US" sz="1400" dirty="0"/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143000"/>
            <a:ext cx="8228242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Scatterplot matrices hold up reasonably well with a larger number of variables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09600" y="1905000"/>
            <a:ext cx="25146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Where to live in NYC?</a:t>
            </a:r>
          </a:p>
          <a:p>
            <a:endParaRPr lang="en-US" dirty="0"/>
          </a:p>
          <a:p>
            <a:r>
              <a:rPr lang="en-US" dirty="0"/>
              <a:t>This SPM shows 12 variables on ~ 60 neighborhoods</a:t>
            </a:r>
          </a:p>
          <a:p>
            <a:endParaRPr lang="en-US" dirty="0"/>
          </a:p>
          <a:p>
            <a:r>
              <a:rPr lang="en-US" dirty="0"/>
              <a:t>The data </a:t>
            </a:r>
            <a:r>
              <a:rPr lang="en-US" dirty="0">
                <a:solidFill>
                  <a:srgbClr val="FF0000"/>
                </a:solidFill>
              </a:rPr>
              <a:t>ellipses</a:t>
            </a:r>
            <a:r>
              <a:rPr lang="en-US" dirty="0"/>
              <a:t> provide a visual summary</a:t>
            </a:r>
          </a:p>
          <a:p>
            <a:endParaRPr lang="en-US" dirty="0"/>
          </a:p>
          <a:p>
            <a:r>
              <a:rPr lang="en-US" dirty="0"/>
              <a:t>I call this </a:t>
            </a:r>
            <a:r>
              <a:rPr lang="en-US" dirty="0">
                <a:solidFill>
                  <a:srgbClr val="FF0000"/>
                </a:solidFill>
              </a:rPr>
              <a:t>visual thinning </a:t>
            </a:r>
            <a:r>
              <a:rPr lang="en-US" dirty="0"/>
              <a:t>– reducing details in a larger picture</a:t>
            </a:r>
          </a:p>
          <a:p>
            <a:endParaRPr lang="en-US" dirty="0"/>
          </a:p>
          <a:p>
            <a:r>
              <a:rPr lang="en-US" dirty="0"/>
              <a:t>In an interactive display we can </a:t>
            </a:r>
            <a:r>
              <a:rPr lang="en-US" dirty="0">
                <a:solidFill>
                  <a:srgbClr val="FF0000"/>
                </a:solidFill>
              </a:rPr>
              <a:t>zoom</a:t>
            </a:r>
            <a:r>
              <a:rPr lang="en-US" dirty="0"/>
              <a:t> in/out</a:t>
            </a:r>
          </a:p>
        </p:txBody>
      </p:sp>
    </p:spTree>
    <p:extLst>
      <p:ext uri="{BB962C8B-B14F-4D97-AF65-F5344CB8AC3E}">
        <p14:creationId xmlns:p14="http://schemas.microsoft.com/office/powerpoint/2010/main" val="18088862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924800" cy="715962"/>
          </a:xfrm>
        </p:spPr>
        <p:txBody>
          <a:bodyPr>
            <a:normAutofit fontScale="90000"/>
          </a:bodyPr>
          <a:lstStyle/>
          <a:p>
            <a:r>
              <a:rPr lang="en-US" dirty="0"/>
              <a:t>Categorical data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28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371600"/>
            <a:ext cx="4648200" cy="512415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447800"/>
            <a:ext cx="30480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remarkable chart shows survival on the </a:t>
            </a:r>
            <a:r>
              <a:rPr lang="en-US" i="1" dirty="0"/>
              <a:t>Titanic</a:t>
            </a:r>
            <a:r>
              <a:rPr lang="en-US" dirty="0"/>
              <a:t>, by Class for passengers and Gender and Age.</a:t>
            </a:r>
          </a:p>
          <a:p>
            <a:endParaRPr lang="en-US" dirty="0"/>
          </a:p>
          <a:p>
            <a:r>
              <a:rPr lang="en-US" dirty="0"/>
              <a:t>It was drawn by G. </a:t>
            </a:r>
            <a:r>
              <a:rPr lang="en-US" dirty="0" err="1"/>
              <a:t>Bron</a:t>
            </a:r>
            <a:r>
              <a:rPr lang="en-US" dirty="0"/>
              <a:t>, a graphic artist, and published in </a:t>
            </a:r>
            <a:r>
              <a:rPr lang="en-US" i="1" dirty="0"/>
              <a:t>The Sphere</a:t>
            </a:r>
            <a:r>
              <a:rPr lang="en-US" dirty="0"/>
              <a:t>, one month after the </a:t>
            </a:r>
            <a:r>
              <a:rPr lang="en-US" i="1" dirty="0"/>
              <a:t>Titanic</a:t>
            </a:r>
            <a:r>
              <a:rPr lang="en-US" dirty="0"/>
              <a:t> sank.</a:t>
            </a:r>
          </a:p>
          <a:p>
            <a:endParaRPr lang="en-US" dirty="0"/>
          </a:p>
          <a:p>
            <a:r>
              <a:rPr lang="en-US" dirty="0"/>
              <a:t>It uses back-to-back bar charts, with area </a:t>
            </a:r>
            <a:r>
              <a:rPr lang="en-US" dirty="0">
                <a:sym typeface="Symbol"/>
              </a:rPr>
              <a:t> frequency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33400" y="5334000"/>
            <a:ext cx="289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See our web page: </a:t>
            </a:r>
            <a:r>
              <a:rPr lang="en-US" sz="1400" u="sng" dirty="0">
                <a:hlinkClick r:id="rId3"/>
              </a:rPr>
              <a:t>http://datavis.ca/papers/titanic/</a:t>
            </a:r>
            <a:r>
              <a:rPr lang="en-US" sz="1400" dirty="0"/>
              <a:t> 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F3FCC86-F4F0-4853-88EF-6486F3C579C0}"/>
              </a:ext>
            </a:extLst>
          </p:cNvPr>
          <p:cNvSpPr txBox="1"/>
          <p:nvPr/>
        </p:nvSpPr>
        <p:spPr>
          <a:xfrm>
            <a:off x="4876800" y="1109246"/>
            <a:ext cx="838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died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0F42A1-82EE-42DA-9277-D29904272C0C}"/>
              </a:ext>
            </a:extLst>
          </p:cNvPr>
          <p:cNvSpPr txBox="1"/>
          <p:nvPr/>
        </p:nvSpPr>
        <p:spPr>
          <a:xfrm>
            <a:off x="6934200" y="1109246"/>
            <a:ext cx="990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survived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BB65CC-15F7-40F3-A41D-8846E22A5061}"/>
              </a:ext>
            </a:extLst>
          </p:cNvPr>
          <p:cNvSpPr txBox="1"/>
          <p:nvPr/>
        </p:nvSpPr>
        <p:spPr>
          <a:xfrm>
            <a:off x="8420100" y="1524000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3808003-00DA-4DB6-BF6C-86192CD1ABCE}"/>
              </a:ext>
            </a:extLst>
          </p:cNvPr>
          <p:cNvSpPr txBox="1"/>
          <p:nvPr/>
        </p:nvSpPr>
        <p:spPr>
          <a:xfrm>
            <a:off x="8382000" y="2089666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6883078-3F6F-4B2A-BE97-BCA4804610E8}"/>
              </a:ext>
            </a:extLst>
          </p:cNvPr>
          <p:cNvSpPr txBox="1"/>
          <p:nvPr/>
        </p:nvSpPr>
        <p:spPr>
          <a:xfrm>
            <a:off x="8383229" y="2611398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AA367C-1E6E-4479-91BA-C537E67C5A26}"/>
              </a:ext>
            </a:extLst>
          </p:cNvPr>
          <p:cNvSpPr txBox="1"/>
          <p:nvPr/>
        </p:nvSpPr>
        <p:spPr>
          <a:xfrm>
            <a:off x="8342672" y="4299208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crew</a:t>
            </a:r>
          </a:p>
        </p:txBody>
      </p:sp>
    </p:spTree>
    <p:extLst>
      <p:ext uri="{BB962C8B-B14F-4D97-AF65-F5344CB8AC3E}">
        <p14:creationId xmlns:p14="http://schemas.microsoft.com/office/powerpoint/2010/main" val="12417968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Categorical data: Mosaic plots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/>
              <a:t>29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295400"/>
            <a:ext cx="4126667" cy="406666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371600"/>
            <a:ext cx="3657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Similar to a grouped bar chart</a:t>
            </a:r>
          </a:p>
          <a:p>
            <a:r>
              <a:rPr lang="en-US" dirty="0"/>
              <a:t>Shows a frequency table  with tiles, area ~ frequency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2514600"/>
            <a:ext cx="3962400" cy="2862322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data(</a:t>
            </a:r>
            <a:r>
              <a:rPr lang="en-US" sz="12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HairEyeColor</a:t>
            </a:r>
            <a:r>
              <a:rPr lang="en-US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HEC &lt;- </a:t>
            </a:r>
            <a:r>
              <a:rPr lang="en-US" sz="12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margin.table</a:t>
            </a:r>
            <a:r>
              <a:rPr lang="en-US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HairEyeColor</a:t>
            </a:r>
            <a:r>
              <a:rPr lang="en-US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1:2)</a:t>
            </a:r>
          </a:p>
          <a:p>
            <a:r>
              <a:rPr lang="en-US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HEC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Eye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Hair    Brown Blue Hazel Green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Black    68   20    15     5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Brown   119   84    54    29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Red      26   17    14    14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Blond     7   94    10    16</a:t>
            </a:r>
          </a:p>
          <a:p>
            <a:r>
              <a:rPr lang="en-US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12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chisq.test</a:t>
            </a:r>
            <a:r>
              <a:rPr lang="en-US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(HEC)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Pearson's Chi-squared test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data:  HEC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X-squared = 140,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= 9, </a:t>
            </a:r>
            <a:r>
              <a:rPr lang="en-US" sz="12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p-value &lt;2e-16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85686" y="5715000"/>
            <a:ext cx="4007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to understand the association between hair color and eye color?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86DB995-6C6E-4F74-8105-B92DE1277900}"/>
              </a:ext>
            </a:extLst>
          </p:cNvPr>
          <p:cNvCxnSpPr/>
          <p:nvPr/>
        </p:nvCxnSpPr>
        <p:spPr>
          <a:xfrm flipV="1">
            <a:off x="1828800" y="2057400"/>
            <a:ext cx="3810000" cy="144780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539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35FA2B1-5D4B-45DE-8FBD-3C8963FA4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Classify by: ???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ABE523-2871-4D7D-9543-A7DA94A280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B39511A-F371-4AD7-8F07-BD738B40A1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43" y="2057400"/>
            <a:ext cx="8085714" cy="39904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714FD8E-C084-404A-9FAE-81D804AFFDBD}"/>
              </a:ext>
            </a:extLst>
          </p:cNvPr>
          <p:cNvSpPr txBox="1"/>
          <p:nvPr/>
        </p:nvSpPr>
        <p:spPr>
          <a:xfrm>
            <a:off x="457200" y="1219200"/>
            <a:ext cx="81576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purposes of “What kind of graph should I use?” usually most useful to think: </a:t>
            </a:r>
            <a:r>
              <a:rPr lang="en-US" dirty="0">
                <a:solidFill>
                  <a:srgbClr val="FF0000"/>
                </a:solidFill>
              </a:rPr>
              <a:t>“What do I want to show?”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ED1326E-3103-41DF-9D4E-CD4276B7C095}"/>
              </a:ext>
            </a:extLst>
          </p:cNvPr>
          <p:cNvSpPr txBox="1"/>
          <p:nvPr/>
        </p:nvSpPr>
        <p:spPr>
          <a:xfrm>
            <a:off x="533400" y="6352143"/>
            <a:ext cx="65574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Financial Times</a:t>
            </a:r>
            <a:r>
              <a:rPr lang="en-US" sz="1600" dirty="0"/>
              <a:t>, Chart Doctor, </a:t>
            </a:r>
            <a:r>
              <a:rPr lang="en-US" sz="1600" dirty="0">
                <a:hlinkClick r:id="rId3"/>
              </a:rPr>
              <a:t>https://github.com/ft-interactive/chart-doctor</a:t>
            </a:r>
            <a:r>
              <a:rPr lang="en-US" sz="1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208666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Mosaic plots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/>
              <a:t>30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57200" y="1600200"/>
            <a:ext cx="3657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Shade each tile in relation to the contribution to the Pearson </a:t>
            </a:r>
            <a:r>
              <a:rPr lang="en-US" dirty="0">
                <a:sym typeface="Symbol"/>
              </a:rPr>
              <a:t></a:t>
            </a:r>
            <a:r>
              <a:rPr lang="en-US" baseline="30000" dirty="0">
                <a:sym typeface="Symbol"/>
              </a:rPr>
              <a:t>2</a:t>
            </a:r>
            <a:r>
              <a:rPr lang="en-US" dirty="0">
                <a:sym typeface="Symbol"/>
              </a:rPr>
              <a:t> statistic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81000" y="3657600"/>
            <a:ext cx="3733800" cy="1569660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&gt; round(residuals(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chisq.test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(HEC)),2)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Eye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Hair    Brown  Blue Hazel Green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Black  4.40 -3.07 -0.48 -1.95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Brown  1.23 -1.95  1.35 -0.35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Red   -0.07 -1.73  0.85  2.28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Blond -5.85  7.05 -2.23  0.61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1143000"/>
            <a:ext cx="4313334" cy="3373334"/>
          </a:xfrm>
          <a:prstGeom prst="rect">
            <a:avLst/>
          </a:prstGeom>
        </p:spPr>
      </p:pic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26516642"/>
              </p:ext>
            </p:extLst>
          </p:nvPr>
        </p:nvGraphicFramePr>
        <p:xfrm>
          <a:off x="685800" y="2523530"/>
          <a:ext cx="2626894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0" name="Equation" r:id="rId4" imgW="1663560" imgH="482400" progId="Equation.DSMT4">
                  <p:embed/>
                </p:oleObj>
              </mc:Choice>
              <mc:Fallback>
                <p:oleObj name="Equation" r:id="rId4" imgW="1663560" imgH="482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85800" y="2523530"/>
                        <a:ext cx="2626894" cy="76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381000" y="5638800"/>
            <a:ext cx="6858000" cy="861774"/>
          </a:xfrm>
          <a:prstGeom prst="rect">
            <a:avLst/>
          </a:prstGeom>
          <a:solidFill>
            <a:schemeClr val="tx2">
              <a:lumMod val="40000"/>
              <a:lumOff val="60000"/>
              <a:alpha val="2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Mosaic plots extend readily to 3-way + tables</a:t>
            </a:r>
          </a:p>
          <a:p>
            <a:r>
              <a:rPr lang="en-US" dirty="0"/>
              <a:t>They are intimately connected with </a:t>
            </a:r>
            <a:r>
              <a:rPr lang="en-US" dirty="0" err="1"/>
              <a:t>loglinear</a:t>
            </a:r>
            <a:r>
              <a:rPr lang="en-US" dirty="0"/>
              <a:t> models</a:t>
            </a:r>
          </a:p>
          <a:p>
            <a:r>
              <a:rPr lang="en-US" sz="1400" dirty="0"/>
              <a:t>See: Friendly &amp; Meyer (2016), Discrete Data Analysis with R, </a:t>
            </a:r>
            <a:r>
              <a:rPr lang="en-US" sz="1400" dirty="0">
                <a:hlinkClick r:id="rId6"/>
              </a:rPr>
              <a:t>http://ddar.datavis.ca/</a:t>
            </a:r>
            <a:r>
              <a:rPr lang="en-US" sz="1400" dirty="0"/>
              <a:t> 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400" y="5117580"/>
            <a:ext cx="888300" cy="1371600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74A8F4C-3A7B-45BB-9BA7-428AC394AACB}"/>
              </a:ext>
            </a:extLst>
          </p:cNvPr>
          <p:cNvCxnSpPr/>
          <p:nvPr/>
        </p:nvCxnSpPr>
        <p:spPr>
          <a:xfrm flipV="1">
            <a:off x="1752600" y="1981200"/>
            <a:ext cx="3124200" cy="228600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6120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Parallel Sets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31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495425"/>
            <a:ext cx="3885715" cy="472381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648200" y="1495425"/>
            <a:ext cx="403860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dirty="0"/>
              <a:t>Parallel sets use </a:t>
            </a:r>
            <a:r>
              <a:rPr lang="en-US" dirty="0">
                <a:solidFill>
                  <a:srgbClr val="FF0000"/>
                </a:solidFill>
              </a:rPr>
              <a:t>parallel coordinate </a:t>
            </a:r>
            <a:r>
              <a:rPr lang="en-US" dirty="0"/>
              <a:t>axes to show the relations among categorical variables.</a:t>
            </a:r>
          </a:p>
          <a:p>
            <a:pPr>
              <a:spcAft>
                <a:spcPts val="1200"/>
              </a:spcAft>
            </a:pPr>
            <a:r>
              <a:rPr lang="en-US" dirty="0"/>
              <a:t>The frequencies of one variable (Class) are sub-divided according to the joint frequencies in the next (Sex) and shown by the width of the connecting line.</a:t>
            </a:r>
          </a:p>
          <a:p>
            <a:pPr>
              <a:spcAft>
                <a:spcPts val="1200"/>
              </a:spcAft>
            </a:pPr>
            <a:r>
              <a:rPr lang="en-US" dirty="0"/>
              <a:t>The </a:t>
            </a:r>
            <a:r>
              <a:rPr lang="en-US" dirty="0" err="1"/>
              <a:t>ParSets</a:t>
            </a:r>
            <a:r>
              <a:rPr lang="en-US" dirty="0"/>
              <a:t> application is interactive: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categories can be reordered (a, b)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categories can be grouped (c, d)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62000" y="6324600"/>
            <a:ext cx="7391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From: </a:t>
            </a:r>
            <a:r>
              <a:rPr lang="en-US" sz="1400" dirty="0" err="1"/>
              <a:t>Kosera</a:t>
            </a:r>
            <a:r>
              <a:rPr lang="en-US" sz="1400" dirty="0"/>
              <a:t> et al. (2006), </a:t>
            </a:r>
            <a:r>
              <a:rPr lang="en-US" sz="1400" dirty="0">
                <a:hlinkClick r:id="rId3"/>
              </a:rPr>
              <a:t>https://kosara.net/papers/2006/Kosara_TVCG_2006.pdf</a:t>
            </a:r>
            <a:r>
              <a:rPr lang="en-US" sz="1400" dirty="0"/>
              <a:t>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3400" y="1143000"/>
            <a:ext cx="3924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Titanic data: Who survived?</a:t>
            </a:r>
          </a:p>
        </p:txBody>
      </p:sp>
    </p:spTree>
    <p:extLst>
      <p:ext uri="{BB962C8B-B14F-4D97-AF65-F5344CB8AC3E}">
        <p14:creationId xmlns:p14="http://schemas.microsoft.com/office/powerpoint/2010/main" val="8525566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Sankey</a:t>
            </a:r>
            <a:r>
              <a:rPr lang="en-US" dirty="0"/>
              <a:t> diagram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32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0" y="1143000"/>
            <a:ext cx="5314950" cy="534495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371600"/>
            <a:ext cx="2819400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Pantheon, </a:t>
            </a:r>
            <a:r>
              <a:rPr lang="en-US" sz="1600" dirty="0"/>
              <a:t>by Valerio </a:t>
            </a:r>
            <a:r>
              <a:rPr lang="en-US" sz="1600" dirty="0" err="1"/>
              <a:t>Pellegrini</a:t>
            </a:r>
            <a:endParaRPr lang="en-US" sz="1600" dirty="0"/>
          </a:p>
          <a:p>
            <a:r>
              <a:rPr lang="en-US" sz="1600" dirty="0"/>
              <a:t>Visualizing the 100 most influential figures in History (Wikipedia visits)</a:t>
            </a:r>
          </a:p>
          <a:p>
            <a:endParaRPr lang="en-US" dirty="0"/>
          </a:p>
          <a:p>
            <a:r>
              <a:rPr lang="en-US" dirty="0"/>
              <a:t>Columns show </a:t>
            </a:r>
            <a:r>
              <a:rPr lang="en-US" dirty="0">
                <a:solidFill>
                  <a:srgbClr val="FF0000"/>
                </a:solidFill>
              </a:rPr>
              <a:t>occupation</a:t>
            </a:r>
            <a:r>
              <a:rPr lang="en-US" dirty="0"/>
              <a:t>, </a:t>
            </a:r>
            <a:r>
              <a:rPr lang="en-US" dirty="0">
                <a:solidFill>
                  <a:srgbClr val="FF0000"/>
                </a:solidFill>
              </a:rPr>
              <a:t>country</a:t>
            </a:r>
            <a:r>
              <a:rPr lang="en-US" dirty="0"/>
              <a:t> of origin and </a:t>
            </a:r>
            <a:r>
              <a:rPr lang="en-US" dirty="0">
                <a:solidFill>
                  <a:srgbClr val="FF0000"/>
                </a:solidFill>
              </a:rPr>
              <a:t>gender</a:t>
            </a:r>
          </a:p>
          <a:p>
            <a:endParaRPr lang="en-US" dirty="0"/>
          </a:p>
          <a:p>
            <a:r>
              <a:rPr lang="en-US" dirty="0"/>
              <a:t>Flow lines link individuals to the column variables, width ~ influence</a:t>
            </a:r>
          </a:p>
        </p:txBody>
      </p:sp>
    </p:spTree>
    <p:extLst>
      <p:ext uri="{BB962C8B-B14F-4D97-AF65-F5344CB8AC3E}">
        <p14:creationId xmlns:p14="http://schemas.microsoft.com/office/powerpoint/2010/main" val="13813157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Sankey</a:t>
            </a:r>
            <a:r>
              <a:rPr lang="en-US" dirty="0"/>
              <a:t> diagram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33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219200"/>
            <a:ext cx="8267700" cy="445389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6248400"/>
            <a:ext cx="7696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From: </a:t>
            </a:r>
            <a:r>
              <a:rPr lang="en-US" sz="1600" dirty="0">
                <a:hlinkClick r:id="rId3"/>
              </a:rPr>
              <a:t>http://visualoop.com/blog/83382/pantheon-by-valerio-pellegrini</a:t>
            </a:r>
            <a:r>
              <a:rPr lang="en-US" sz="1600" dirty="0"/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5791200"/>
            <a:ext cx="739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Multiple dimensions of the most influential people in history</a:t>
            </a:r>
          </a:p>
        </p:txBody>
      </p:sp>
    </p:spTree>
    <p:extLst>
      <p:ext uri="{BB962C8B-B14F-4D97-AF65-F5344CB8AC3E}">
        <p14:creationId xmlns:p14="http://schemas.microsoft.com/office/powerpoint/2010/main" val="16602576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Generalized pairs plots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/>
              <a:t>34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1437119"/>
            <a:ext cx="3908572" cy="390857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524000"/>
            <a:ext cx="4267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Generalized pairs plots from the </a:t>
            </a:r>
            <a:r>
              <a:rPr lang="en-US" dirty="0" err="1">
                <a:hlinkClick r:id="rId3"/>
              </a:rPr>
              <a:t>gpairs</a:t>
            </a:r>
            <a:r>
              <a:rPr lang="en-US" dirty="0"/>
              <a:t> package handle both categorical (</a:t>
            </a:r>
            <a:r>
              <a:rPr lang="en-US" b="1" dirty="0"/>
              <a:t>C</a:t>
            </a:r>
            <a:r>
              <a:rPr lang="en-US" dirty="0"/>
              <a:t>) and quantitative (</a:t>
            </a:r>
            <a:r>
              <a:rPr lang="en-US" b="1" dirty="0"/>
              <a:t>Q</a:t>
            </a:r>
            <a:r>
              <a:rPr lang="en-US" dirty="0"/>
              <a:t>) variables in sensible ways 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5932799"/>
              </p:ext>
            </p:extLst>
          </p:nvPr>
        </p:nvGraphicFramePr>
        <p:xfrm>
          <a:off x="609600" y="2743200"/>
          <a:ext cx="2590801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09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288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plot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scatterplot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boxplot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mosaic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4365772" y="5486400"/>
            <a:ext cx="4419600" cy="830997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library(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gpairs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data(Arthritis)</a:t>
            </a:r>
          </a:p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gpairs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(Arthritis[, c(5, 2:5)], …)</a:t>
            </a:r>
          </a:p>
        </p:txBody>
      </p:sp>
    </p:spTree>
    <p:extLst>
      <p:ext uri="{BB962C8B-B14F-4D97-AF65-F5344CB8AC3E}">
        <p14:creationId xmlns:p14="http://schemas.microsoft.com/office/powerpoint/2010/main" val="8754835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3D: </a:t>
            </a:r>
            <a:r>
              <a:rPr lang="en-US" dirty="0" err="1"/>
              <a:t>Iso</a:t>
            </a:r>
            <a:r>
              <a:rPr lang="en-US" dirty="0"/>
              <a:t>-contour maps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35</a:t>
            </a:fld>
            <a:endParaRPr lang="en-US"/>
          </a:p>
        </p:txBody>
      </p:sp>
      <p:pic>
        <p:nvPicPr>
          <p:cNvPr id="5122" name="Picture 2" descr="C:\Dropbox\Documents\TOGS\ch08-flatland\fig\isochronic-map-184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0295" y="1905874"/>
            <a:ext cx="6667500" cy="432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11430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Early attempts to show 3D data used </a:t>
            </a:r>
            <a:r>
              <a:rPr lang="en-US" dirty="0">
                <a:solidFill>
                  <a:srgbClr val="FF0000"/>
                </a:solidFill>
              </a:rPr>
              <a:t>contours of equal value </a:t>
            </a:r>
            <a:r>
              <a:rPr lang="en-US" dirty="0"/>
              <a:t>on a map</a:t>
            </a:r>
          </a:p>
          <a:p>
            <a:r>
              <a:rPr lang="en-US" dirty="0"/>
              <a:t>The data was actually very thin; the contours the result of imaginative smoothing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209800" y="6230224"/>
            <a:ext cx="449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/>
              <a:t>Francis Galton, </a:t>
            </a:r>
            <a:r>
              <a:rPr lang="en-US" sz="1600" i="1" dirty="0" err="1"/>
              <a:t>Isochronic</a:t>
            </a:r>
            <a:r>
              <a:rPr lang="en-US" sz="1600" i="1" dirty="0"/>
              <a:t> chart of travel time</a:t>
            </a:r>
            <a:r>
              <a:rPr lang="en-US" sz="1600" dirty="0"/>
              <a:t>, 1881</a:t>
            </a:r>
          </a:p>
        </p:txBody>
      </p:sp>
    </p:spTree>
    <p:extLst>
      <p:ext uri="{BB962C8B-B14F-4D97-AF65-F5344CB8AC3E}">
        <p14:creationId xmlns:p14="http://schemas.microsoft.com/office/powerpoint/2010/main" val="35848225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3D: Bivariate density estimation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36</a:t>
            </a:fld>
            <a:endParaRPr lang="en-US"/>
          </a:p>
        </p:txBody>
      </p:sp>
      <p:pic>
        <p:nvPicPr>
          <p:cNvPr id="7170" name="Picture 2" descr="C:\Dropbox\Documents\TOGS\ch04-vital\fig\965px-Snow-cholera-map-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985394"/>
            <a:ext cx="3970782" cy="3703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Picture 3" descr="C:\Dropbox\Documents\TOGS\ch04-vital\fig\SnowMap-densit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4700" y="1825374"/>
            <a:ext cx="4023360" cy="4023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49510" y="1240599"/>
            <a:ext cx="3886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John Snow’s map of cholera deaths in London, 1854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724400" y="1240599"/>
            <a:ext cx="3962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Modern statistical techniques can compute contours of constant density</a:t>
            </a:r>
          </a:p>
        </p:txBody>
      </p:sp>
      <p:sp>
        <p:nvSpPr>
          <p:cNvPr id="6" name="Oval 5"/>
          <p:cNvSpPr/>
          <p:nvPr/>
        </p:nvSpPr>
        <p:spPr>
          <a:xfrm>
            <a:off x="2392610" y="3581400"/>
            <a:ext cx="502990" cy="3810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0FDB7E-8D00-4631-8E0A-0948E48430BA}"/>
              </a:ext>
            </a:extLst>
          </p:cNvPr>
          <p:cNvSpPr txBox="1"/>
          <p:nvPr/>
        </p:nvSpPr>
        <p:spPr>
          <a:xfrm>
            <a:off x="1481944" y="5848734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Broad St. pump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254EEEA-A201-4CEC-AF9D-A935EEC83802}"/>
              </a:ext>
            </a:extLst>
          </p:cNvPr>
          <p:cNvCxnSpPr>
            <a:stCxn id="7" idx="0"/>
          </p:cNvCxnSpPr>
          <p:nvPr/>
        </p:nvCxnSpPr>
        <p:spPr>
          <a:xfrm flipV="1">
            <a:off x="2472544" y="4038600"/>
            <a:ext cx="171561" cy="1810134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B7FFE3EF-85F6-4B4E-9326-8AEFE509AF8B}"/>
              </a:ext>
            </a:extLst>
          </p:cNvPr>
          <p:cNvGrpSpPr/>
          <p:nvPr/>
        </p:nvGrpSpPr>
        <p:grpSpPr>
          <a:xfrm>
            <a:off x="4921391" y="6040505"/>
            <a:ext cx="2977647" cy="542857"/>
            <a:chOff x="4921391" y="6040505"/>
            <a:chExt cx="2977647" cy="54285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D218834-D5F7-435B-98F8-50656F8739A7}"/>
                </a:ext>
              </a:extLst>
            </p:cNvPr>
            <p:cNvSpPr txBox="1"/>
            <p:nvPr/>
          </p:nvSpPr>
          <p:spPr>
            <a:xfrm>
              <a:off x="4921391" y="6158044"/>
              <a:ext cx="250621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Data: </a:t>
              </a:r>
              <a:r>
                <a:rPr lang="en-US" sz="1400" dirty="0" err="1"/>
                <a:t>HistData</a:t>
              </a:r>
              <a:r>
                <a:rPr lang="en-US" sz="1400" dirty="0"/>
                <a:t> package for R</a:t>
              </a: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881BA89B-1CC4-48E9-BA2C-F5480F4291F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27609" y="6040505"/>
              <a:ext cx="471429" cy="5428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1783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 animBg="1"/>
      <p:bldP spid="7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3D: population pyramid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37</a:t>
            </a:fld>
            <a:endParaRPr lang="en-US"/>
          </a:p>
        </p:txBody>
      </p:sp>
      <p:pic>
        <p:nvPicPr>
          <p:cNvPr id="6146" name="Picture 2" descr="C:\Dropbox\Documents\TOGS\ch08-flatland\fig\perozzo-stereo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1429624"/>
            <a:ext cx="4114800" cy="4880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1429624"/>
            <a:ext cx="3733800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Italian demographer Luigi </a:t>
            </a:r>
            <a:r>
              <a:rPr lang="en-US" dirty="0" err="1"/>
              <a:t>Perozzo</a:t>
            </a:r>
            <a:r>
              <a:rPr lang="en-US" dirty="0"/>
              <a:t> (1880) develops the first true 3D diagram showing the population of Sweden over years and age groups as a 3D surface</a:t>
            </a:r>
          </a:p>
          <a:p>
            <a:endParaRPr lang="en-US" dirty="0"/>
          </a:p>
          <a:p>
            <a:r>
              <a:rPr lang="en-US" sz="1600" dirty="0"/>
              <a:t>Census counts for a given </a:t>
            </a:r>
            <a:r>
              <a:rPr lang="en-US" sz="1600" dirty="0">
                <a:solidFill>
                  <a:srgbClr val="FF0000"/>
                </a:solidFill>
              </a:rPr>
              <a:t>year</a:t>
            </a:r>
            <a:r>
              <a:rPr lang="en-US" sz="1600" dirty="0"/>
              <a:t> are shown by the red lines</a:t>
            </a:r>
          </a:p>
          <a:p>
            <a:r>
              <a:rPr lang="en-US" sz="1600" dirty="0"/>
              <a:t>Survival of a given </a:t>
            </a:r>
            <a:r>
              <a:rPr lang="en-US" sz="1600" b="1" dirty="0"/>
              <a:t>age</a:t>
            </a:r>
            <a:r>
              <a:rPr lang="en-US" sz="1600" dirty="0"/>
              <a:t> are shown by black lines</a:t>
            </a:r>
          </a:p>
          <a:p>
            <a:r>
              <a:rPr lang="en-US" sz="1600" b="1" dirty="0"/>
              <a:t>Cohorts</a:t>
            </a:r>
            <a:r>
              <a:rPr lang="en-US" sz="1600" dirty="0"/>
              <a:t> are shown by lines down &amp; to the right</a:t>
            </a:r>
          </a:p>
          <a:p>
            <a:r>
              <a:rPr lang="en-US" sz="1600" dirty="0"/>
              <a:t>These 3 variables are primary in demography.</a:t>
            </a:r>
          </a:p>
          <a:p>
            <a:endParaRPr lang="en-US" sz="1600" dirty="0"/>
          </a:p>
          <a:p>
            <a:r>
              <a:rPr lang="en-US" sz="1600" dirty="0"/>
              <a:t>A mystery here: what caused the decline at the upper right?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096000" y="6172200"/>
            <a:ext cx="838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year</a:t>
            </a:r>
          </a:p>
        </p:txBody>
      </p:sp>
      <p:sp>
        <p:nvSpPr>
          <p:cNvPr id="6" name="TextBox 5"/>
          <p:cNvSpPr txBox="1"/>
          <p:nvPr/>
        </p:nvSpPr>
        <p:spPr>
          <a:xfrm rot="-2400000">
            <a:off x="7868271" y="5742033"/>
            <a:ext cx="76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age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0" y="6147386"/>
            <a:ext cx="533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1750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010400" y="6072267"/>
            <a:ext cx="5715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1875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7848598" y="5536734"/>
            <a:ext cx="685802" cy="535533"/>
          </a:xfrm>
          <a:prstGeom prst="straightConnector1">
            <a:avLst/>
          </a:prstGeom>
          <a:ln w="22225"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5257800" y="6210766"/>
            <a:ext cx="1676400" cy="1"/>
          </a:xfrm>
          <a:prstGeom prst="straightConnector1">
            <a:avLst/>
          </a:prstGeom>
          <a:ln w="25400"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8534400" y="1828800"/>
            <a:ext cx="0" cy="358140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8115300" y="1429624"/>
            <a:ext cx="838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census</a:t>
            </a:r>
          </a:p>
        </p:txBody>
      </p:sp>
    </p:spTree>
    <p:extLst>
      <p:ext uri="{BB962C8B-B14F-4D97-AF65-F5344CB8AC3E}">
        <p14:creationId xmlns:p14="http://schemas.microsoft.com/office/powerpoint/2010/main" val="427786708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3D: scatterplot &amp; regression surface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38</a:t>
            </a:fld>
            <a:endParaRPr lang="en-US"/>
          </a:p>
        </p:txBody>
      </p:sp>
      <p:pic>
        <p:nvPicPr>
          <p:cNvPr id="4098" name="Picture 2" descr="C:\Dropbox\Documents\6140\images\regression\duncan-reg3d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1828800"/>
            <a:ext cx="4210050" cy="3876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1143000"/>
            <a:ext cx="8248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How does occupational prestige depend on income &amp; education?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3400" y="1828800"/>
            <a:ext cx="39624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plot shows the data and a fitted multiple regression surface, connecting the points to the regression plane</a:t>
            </a:r>
          </a:p>
          <a:p>
            <a:endParaRPr lang="en-US" dirty="0"/>
          </a:p>
          <a:p>
            <a:r>
              <a:rPr lang="en-US" dirty="0"/>
              <a:t>It is hard to see in a static view, but easier when the plot is rotated dynamically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85800" y="4572000"/>
            <a:ext cx="3657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plot is produced in R, using the </a:t>
            </a:r>
            <a:r>
              <a:rPr lang="en-US" dirty="0">
                <a:hlinkClick r:id="rId3"/>
              </a:rPr>
              <a:t>car</a:t>
            </a:r>
            <a:r>
              <a:rPr lang="en-US" dirty="0"/>
              <a:t> and </a:t>
            </a:r>
            <a:r>
              <a:rPr lang="en-US" dirty="0" err="1">
                <a:hlinkClick r:id="rId4"/>
              </a:rPr>
              <a:t>rgl</a:t>
            </a:r>
            <a:r>
              <a:rPr lang="en-US" dirty="0"/>
              <a:t> packages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38200" y="5562600"/>
            <a:ext cx="6781800" cy="923330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Arial Narrow" panose="020B0606020202030204" pitchFamily="34" charset="0"/>
              </a:rPr>
              <a:t>data("Duncan", package="car")</a:t>
            </a:r>
          </a:p>
          <a:p>
            <a:r>
              <a:rPr lang="en-US" dirty="0">
                <a:solidFill>
                  <a:srgbClr val="FF0000"/>
                </a:solidFill>
                <a:latin typeface="Arial Narrow" panose="020B0606020202030204" pitchFamily="34" charset="0"/>
              </a:rPr>
              <a:t>scatter3d</a:t>
            </a:r>
            <a:r>
              <a:rPr lang="en-US" dirty="0">
                <a:latin typeface="Arial Narrow" panose="020B0606020202030204" pitchFamily="34" charset="0"/>
              </a:rPr>
              <a:t>(prestige ~ income + education, data=Duncan, </a:t>
            </a:r>
            <a:r>
              <a:rPr lang="en-US" dirty="0" err="1">
                <a:latin typeface="Arial Narrow" panose="020B0606020202030204" pitchFamily="34" charset="0"/>
              </a:rPr>
              <a:t>id.n</a:t>
            </a:r>
            <a:r>
              <a:rPr lang="en-US" dirty="0">
                <a:latin typeface="Arial Narrow" panose="020B0606020202030204" pitchFamily="34" charset="0"/>
              </a:rPr>
              <a:t>=2)</a:t>
            </a:r>
          </a:p>
          <a:p>
            <a:r>
              <a:rPr lang="en-US" dirty="0">
                <a:solidFill>
                  <a:srgbClr val="FF0000"/>
                </a:solidFill>
                <a:latin typeface="Arial Narrow" panose="020B0606020202030204" pitchFamily="34" charset="0"/>
              </a:rPr>
              <a:t>movie3d</a:t>
            </a:r>
            <a:r>
              <a:rPr lang="en-US" dirty="0">
                <a:latin typeface="Arial Narrow" panose="020B0606020202030204" pitchFamily="34" charset="0"/>
              </a:rPr>
              <a:t>(</a:t>
            </a:r>
            <a:r>
              <a:rPr lang="en-US" dirty="0">
                <a:solidFill>
                  <a:srgbClr val="FF0000"/>
                </a:solidFill>
                <a:latin typeface="Arial Narrow" panose="020B0606020202030204" pitchFamily="34" charset="0"/>
              </a:rPr>
              <a:t>spin3d</a:t>
            </a:r>
            <a:r>
              <a:rPr lang="en-US" dirty="0">
                <a:latin typeface="Arial Narrow" panose="020B0606020202030204" pitchFamily="34" charset="0"/>
              </a:rPr>
              <a:t>(c(0,1,0), rpm=6), duration=6, movie="duncan-reg3d")</a:t>
            </a:r>
          </a:p>
        </p:txBody>
      </p:sp>
    </p:spTree>
    <p:extLst>
      <p:ext uri="{BB962C8B-B14F-4D97-AF65-F5344CB8AC3E}">
        <p14:creationId xmlns:p14="http://schemas.microsoft.com/office/powerpoint/2010/main" val="16617716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Thematic maps &amp; Spatial visualization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39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1143000"/>
            <a:ext cx="4267143" cy="527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1447800"/>
            <a:ext cx="38862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Thematic maps use a wide variety of techniques to display quantitative or qualitative variables on the geographic framework of a map</a:t>
            </a:r>
          </a:p>
          <a:p>
            <a:endParaRPr lang="en-US" dirty="0"/>
          </a:p>
          <a:p>
            <a:r>
              <a:rPr lang="en-US" dirty="0"/>
              <a:t>Once the domain of cartographers,  these ideas are now being developed as an area of geospatial visualization and geospatial statistical methods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5791200"/>
            <a:ext cx="3886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From: Slocum et al., </a:t>
            </a:r>
            <a:r>
              <a:rPr lang="en-US" sz="1400" i="1" dirty="0"/>
              <a:t>Thematic cartography and geographical visualization</a:t>
            </a:r>
            <a:r>
              <a:rPr lang="en-US" sz="1400" dirty="0"/>
              <a:t>, Fig 4.3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F86525-BA98-4918-9616-9D2CBAAB0521}"/>
              </a:ext>
            </a:extLst>
          </p:cNvPr>
          <p:cNvSpPr txBox="1"/>
          <p:nvPr/>
        </p:nvSpPr>
        <p:spPr>
          <a:xfrm>
            <a:off x="4953000" y="6421000"/>
            <a:ext cx="358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------ # dimensions -------      </a:t>
            </a:r>
          </a:p>
        </p:txBody>
      </p:sp>
    </p:spTree>
    <p:extLst>
      <p:ext uri="{BB962C8B-B14F-4D97-AF65-F5344CB8AC3E}">
        <p14:creationId xmlns:p14="http://schemas.microsoft.com/office/powerpoint/2010/main" val="24687388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Topics, by graph type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7239000" cy="51054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Statistical data graphs</a:t>
            </a:r>
          </a:p>
          <a:p>
            <a:pPr lvl="1"/>
            <a:r>
              <a:rPr lang="en-US" dirty="0"/>
              <a:t>1D: </a:t>
            </a:r>
            <a:r>
              <a:rPr lang="en-US" dirty="0" err="1"/>
              <a:t>dotplot</a:t>
            </a:r>
            <a:r>
              <a:rPr lang="en-US" dirty="0"/>
              <a:t>, boxplot, violin plot</a:t>
            </a:r>
          </a:p>
          <a:p>
            <a:pPr lvl="1"/>
            <a:r>
              <a:rPr lang="en-US" dirty="0"/>
              <a:t>1.5D: time-series plot, density plot, bar chart, pie chart</a:t>
            </a:r>
          </a:p>
          <a:p>
            <a:pPr lvl="1"/>
            <a:r>
              <a:rPr lang="en-US" dirty="0"/>
              <a:t>2D: scatterplot, ridgeline plot</a:t>
            </a:r>
          </a:p>
          <a:p>
            <a:pPr lvl="1"/>
            <a:r>
              <a:rPr lang="en-US" dirty="0"/>
              <a:t>3D: contour plot, 3D scatterplot, surface plot</a:t>
            </a:r>
          </a:p>
          <a:p>
            <a:r>
              <a:rPr lang="en-US" dirty="0"/>
              <a:t>Thematic maps</a:t>
            </a:r>
          </a:p>
          <a:p>
            <a:pPr lvl="1"/>
            <a:r>
              <a:rPr lang="en-US" dirty="0" err="1"/>
              <a:t>Choropleth</a:t>
            </a:r>
            <a:r>
              <a:rPr lang="en-US" dirty="0"/>
              <a:t> map</a:t>
            </a:r>
          </a:p>
          <a:p>
            <a:pPr lvl="1"/>
            <a:r>
              <a:rPr lang="en-US" dirty="0"/>
              <a:t>Anamorphic map</a:t>
            </a:r>
          </a:p>
          <a:p>
            <a:pPr lvl="1"/>
            <a:r>
              <a:rPr lang="en-US" dirty="0"/>
              <a:t>Flow maps</a:t>
            </a:r>
          </a:p>
          <a:p>
            <a:r>
              <a:rPr lang="en-US" dirty="0"/>
              <a:t>Network &amp; tree visualization</a:t>
            </a:r>
          </a:p>
          <a:p>
            <a:r>
              <a:rPr lang="en-US" dirty="0"/>
              <a:t>Animation &amp; interactive graphics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</a:t>
            </a:fld>
            <a:endParaRPr lang="en-US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7599" y="3764280"/>
            <a:ext cx="1342469" cy="1280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7599" y="2133599"/>
            <a:ext cx="1346662" cy="1280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992" y="5044440"/>
            <a:ext cx="1175592" cy="1280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81752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ntr" presetSubtype="2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" presetClass="entr" presetSubtype="2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2" presetClass="entr" presetSubtype="2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Thematic maps: Types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40</a:t>
            </a:fld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1295400"/>
            <a:ext cx="5543550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1447800"/>
            <a:ext cx="25146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Basic types of thematic maps</a:t>
            </a:r>
          </a:p>
          <a:p>
            <a:endParaRPr lang="en-US" dirty="0"/>
          </a:p>
          <a:p>
            <a:r>
              <a:rPr lang="en-US" dirty="0"/>
              <a:t>Most are </a:t>
            </a:r>
            <a:r>
              <a:rPr lang="en-US" dirty="0">
                <a:solidFill>
                  <a:srgbClr val="FF0000"/>
                </a:solidFill>
              </a:rPr>
              <a:t>direct</a:t>
            </a:r>
            <a:r>
              <a:rPr lang="en-US" dirty="0"/>
              <a:t> mappings of numbers to visual variables</a:t>
            </a:r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Isopleth</a:t>
            </a:r>
            <a:r>
              <a:rPr lang="en-US" dirty="0"/>
              <a:t> maps combine some analysis (contours)  with display</a:t>
            </a:r>
          </a:p>
        </p:txBody>
      </p:sp>
      <p:sp>
        <p:nvSpPr>
          <p:cNvPr id="5" name="Rectangle 4"/>
          <p:cNvSpPr/>
          <p:nvPr/>
        </p:nvSpPr>
        <p:spPr>
          <a:xfrm>
            <a:off x="533400" y="6224170"/>
            <a:ext cx="74676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From: Slocum et al., </a:t>
            </a:r>
            <a:r>
              <a:rPr lang="en-US" sz="1400" i="1" dirty="0"/>
              <a:t>Thematic cartography and geographical visualization</a:t>
            </a:r>
            <a:r>
              <a:rPr lang="en-US" sz="1400" dirty="0"/>
              <a:t>, Fig 4.9</a:t>
            </a:r>
          </a:p>
        </p:txBody>
      </p:sp>
    </p:spTree>
    <p:extLst>
      <p:ext uri="{BB962C8B-B14F-4D97-AF65-F5344CB8AC3E}">
        <p14:creationId xmlns:p14="http://schemas.microsoft.com/office/powerpoint/2010/main" val="399580245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Thematic maps: Theory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41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8230" y="2066330"/>
            <a:ext cx="5958095" cy="394238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143000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Alan </a:t>
            </a:r>
            <a:r>
              <a:rPr lang="en-US" dirty="0" err="1"/>
              <a:t>MacEachern</a:t>
            </a:r>
            <a:r>
              <a:rPr lang="en-US" dirty="0"/>
              <a:t> (1979) classifies point, line and area symbols on thematic maps according to whether they depict </a:t>
            </a:r>
            <a:r>
              <a:rPr lang="en-US" dirty="0">
                <a:solidFill>
                  <a:srgbClr val="FF0000"/>
                </a:solidFill>
              </a:rPr>
              <a:t>quantitative</a:t>
            </a:r>
            <a:r>
              <a:rPr lang="en-US" dirty="0"/>
              <a:t> or </a:t>
            </a:r>
            <a:r>
              <a:rPr lang="en-US" dirty="0">
                <a:solidFill>
                  <a:srgbClr val="FF0000"/>
                </a:solidFill>
              </a:rPr>
              <a:t>qualitative</a:t>
            </a:r>
            <a:r>
              <a:rPr lang="en-US" dirty="0"/>
              <a:t> phenomena, in the </a:t>
            </a:r>
            <a:r>
              <a:rPr lang="en-US" dirty="0">
                <a:solidFill>
                  <a:srgbClr val="FF0000"/>
                </a:solidFill>
              </a:rPr>
              <a:t>physical</a:t>
            </a:r>
            <a:r>
              <a:rPr lang="en-US" dirty="0"/>
              <a:t> or </a:t>
            </a:r>
            <a:r>
              <a:rPr lang="en-US" dirty="0">
                <a:solidFill>
                  <a:srgbClr val="FF0000"/>
                </a:solidFill>
              </a:rPr>
              <a:t>cultural</a:t>
            </a:r>
            <a:r>
              <a:rPr lang="en-US" dirty="0"/>
              <a:t> domain.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3400" y="6172200"/>
            <a:ext cx="777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MacEachern</a:t>
            </a:r>
            <a:r>
              <a:rPr lang="en-US" sz="1200" dirty="0"/>
              <a:t>, A. (1979). The Evolution Of Thematic Cartography / A Research Methodology and Historical Review, </a:t>
            </a:r>
            <a:r>
              <a:rPr lang="en-US" sz="1200" i="1" dirty="0"/>
              <a:t>The Canadian Cartographer</a:t>
            </a:r>
            <a:r>
              <a:rPr lang="en-US" sz="1200" dirty="0"/>
              <a:t> 16(1) June 1979, p. 17-33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3400" y="2590800"/>
            <a:ext cx="190500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This is a coarse classification.</a:t>
            </a:r>
          </a:p>
          <a:p>
            <a:endParaRPr lang="en-US" sz="1400" dirty="0"/>
          </a:p>
          <a:p>
            <a:r>
              <a:rPr lang="en-US" sz="1400" dirty="0"/>
              <a:t>Theories, ideas, and methods have advanced considerably since this time.</a:t>
            </a:r>
          </a:p>
        </p:txBody>
      </p:sp>
    </p:spTree>
    <p:extLst>
      <p:ext uri="{BB962C8B-B14F-4D97-AF65-F5344CB8AC3E}">
        <p14:creationId xmlns:p14="http://schemas.microsoft.com/office/powerpoint/2010/main" val="41196850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Choropleth maps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42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00" y="1524000"/>
            <a:ext cx="4711429" cy="448476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3400" y="1524000"/>
            <a:ext cx="3276600" cy="41703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 err="1"/>
              <a:t>Balbi</a:t>
            </a:r>
            <a:r>
              <a:rPr lang="en-US" sz="2400" dirty="0"/>
              <a:t> &amp; </a:t>
            </a:r>
            <a:r>
              <a:rPr lang="en-US" sz="2400" dirty="0" err="1"/>
              <a:t>Guerry</a:t>
            </a:r>
            <a:r>
              <a:rPr lang="en-US" sz="2400" dirty="0"/>
              <a:t> (1829)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First thematic maps of crime data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First comparative maps (“small multiples”)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Crime against persons inversely related to crime against property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Education: </a:t>
            </a:r>
            <a:r>
              <a:rPr lang="en-US" i="1" dirty="0"/>
              <a:t>France obscure </a:t>
            </a:r>
            <a:r>
              <a:rPr lang="en-US" dirty="0"/>
              <a:t>&amp; </a:t>
            </a:r>
            <a:r>
              <a:rPr lang="en-US" i="1" dirty="0"/>
              <a:t>France </a:t>
            </a:r>
            <a:r>
              <a:rPr lang="en-US" i="1" dirty="0" err="1"/>
              <a:t>éclairée</a:t>
            </a:r>
            <a:endParaRPr lang="en-US" i="1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N. of France highest in education &amp; also property crime</a:t>
            </a:r>
          </a:p>
        </p:txBody>
      </p:sp>
    </p:spTree>
    <p:extLst>
      <p:ext uri="{BB962C8B-B14F-4D97-AF65-F5344CB8AC3E}">
        <p14:creationId xmlns:p14="http://schemas.microsoft.com/office/powerpoint/2010/main" val="250631195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Anamorphic maps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CA" i="1" dirty="0">
                <a:solidFill>
                  <a:srgbClr val="FF0000"/>
                </a:solidFill>
              </a:rPr>
              <a:t>Anamorph</a:t>
            </a:r>
            <a:r>
              <a:rPr lang="en-CA" dirty="0"/>
              <a:t>: Deforming a spatial size or shape to show a quantitative variable</a:t>
            </a:r>
          </a:p>
          <a:p>
            <a:endParaRPr lang="en-CA" dirty="0"/>
          </a:p>
          <a:p>
            <a:r>
              <a:rPr lang="en-CA" dirty="0" err="1"/>
              <a:t>Émile</a:t>
            </a:r>
            <a:r>
              <a:rPr lang="en-CA" dirty="0"/>
              <a:t> </a:t>
            </a:r>
            <a:r>
              <a:rPr lang="en-CA" dirty="0" err="1"/>
              <a:t>Cheysson</a:t>
            </a:r>
            <a:r>
              <a:rPr lang="en-CA" dirty="0"/>
              <a:t> used this to show the decrease in travel time from Paris to anywhere in France over 200 years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43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695325" y="5867400"/>
            <a:ext cx="3581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1400" i="1" dirty="0"/>
              <a:t>Album de </a:t>
            </a:r>
            <a:r>
              <a:rPr lang="en-US" altLang="en-US" sz="1400" i="1" dirty="0" err="1"/>
              <a:t>Statistique</a:t>
            </a:r>
            <a:r>
              <a:rPr lang="en-US" altLang="en-US" sz="1400" i="1" dirty="0"/>
              <a:t> </a:t>
            </a:r>
            <a:r>
              <a:rPr lang="en-US" altLang="en-US" sz="1400" i="1" dirty="0" err="1"/>
              <a:t>Graphique</a:t>
            </a:r>
            <a:r>
              <a:rPr lang="en-US" altLang="en-US" sz="1400" dirty="0"/>
              <a:t>, 1888, plate 8</a:t>
            </a:r>
          </a:p>
        </p:txBody>
      </p:sp>
      <p:pic>
        <p:nvPicPr>
          <p:cNvPr id="10" name="Content Placeholder 9" descr="Diagram&#10;&#10;Description automatically generated">
            <a:extLst>
              <a:ext uri="{FF2B5EF4-FFF2-40B4-BE49-F238E27FC236}">
                <a16:creationId xmlns:a16="http://schemas.microsoft.com/office/drawing/2014/main" id="{F646F952-8EBD-492A-B9C2-5C985999FD0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173138"/>
            <a:ext cx="4038600" cy="5045123"/>
          </a:xfrm>
        </p:spPr>
      </p:pic>
    </p:spTree>
    <p:extLst>
      <p:ext uri="{BB962C8B-B14F-4D97-AF65-F5344CB8AC3E}">
        <p14:creationId xmlns:p14="http://schemas.microsoft.com/office/powerpoint/2010/main" val="301184373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What’s wrong with choropleth maps?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44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1882374"/>
            <a:ext cx="6858352" cy="412358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192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Choropleth maps are misleading because size (area) of units dominates perception.</a:t>
            </a:r>
          </a:p>
          <a:p>
            <a:r>
              <a:rPr lang="en-CA" dirty="0"/>
              <a:t>This is particularly true for maps of the US &amp; Canada. Not so for France (why?)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600377" y="6172200"/>
            <a:ext cx="655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fivethirtyeight.com election predictions, Oct. 13, 2017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81025" y="2362200"/>
            <a:ext cx="1752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Montana looks bigger than Washington</a:t>
            </a:r>
          </a:p>
          <a:p>
            <a:endParaRPr lang="en-US" sz="1600" dirty="0"/>
          </a:p>
          <a:p>
            <a:r>
              <a:rPr lang="en-US" sz="1600" dirty="0"/>
              <a:t>Note use of labels for small NE states</a:t>
            </a:r>
          </a:p>
        </p:txBody>
      </p:sp>
    </p:spTree>
    <p:extLst>
      <p:ext uri="{BB962C8B-B14F-4D97-AF65-F5344CB8AC3E}">
        <p14:creationId xmlns:p14="http://schemas.microsoft.com/office/powerpoint/2010/main" val="304676756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Cartogram (</a:t>
            </a:r>
            <a:r>
              <a:rPr lang="en-CA" dirty="0" err="1"/>
              <a:t>tilegrams</a:t>
            </a:r>
            <a:r>
              <a:rPr lang="en-CA" dirty="0"/>
              <a:t>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45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57200" y="1219200"/>
            <a:ext cx="8229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A </a:t>
            </a:r>
            <a:r>
              <a:rPr lang="en-CA" dirty="0" err="1">
                <a:solidFill>
                  <a:srgbClr val="FF0000"/>
                </a:solidFill>
              </a:rPr>
              <a:t>tilegram</a:t>
            </a:r>
            <a:r>
              <a:rPr lang="en-CA" dirty="0"/>
              <a:t> uses hexagonal tiles to make area proportional to a given variable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600377" y="6172200"/>
            <a:ext cx="655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fivethirtyeight.com election predictions, Oct. 13, 2017</a:t>
            </a:r>
          </a:p>
        </p:txBody>
      </p:sp>
      <p:pic>
        <p:nvPicPr>
          <p:cNvPr id="1026" name="Picture 2" descr="C:\Users\friendly\Dropbox\Documents\6135\images\US-vote-oct13-538-tilegra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1918" y="1828800"/>
            <a:ext cx="5217722" cy="412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609600" y="2164641"/>
            <a:ext cx="2667000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CA" dirty="0"/>
              <a:t>Here, the size of each state is made ~ number of </a:t>
            </a:r>
            <a:r>
              <a:rPr lang="en-CA" dirty="0">
                <a:solidFill>
                  <a:srgbClr val="FF0000"/>
                </a:solidFill>
              </a:rPr>
              <a:t>electoral college votes</a:t>
            </a:r>
          </a:p>
          <a:p>
            <a:pPr>
              <a:spcAft>
                <a:spcPts val="1200"/>
              </a:spcAft>
            </a:pPr>
            <a:r>
              <a:rPr lang="en-CA" dirty="0"/>
              <a:t>Now, it is easy to see the impact of states</a:t>
            </a:r>
          </a:p>
          <a:p>
            <a:pPr>
              <a:spcAft>
                <a:spcPts val="1200"/>
              </a:spcAft>
            </a:pPr>
            <a:endParaRPr lang="en-CA" dirty="0"/>
          </a:p>
          <a:p>
            <a:pPr>
              <a:spcAft>
                <a:spcPts val="1200"/>
              </a:spcAft>
            </a:pPr>
            <a:r>
              <a:rPr lang="en-CA" dirty="0"/>
              <a:t>Take-away: </a:t>
            </a:r>
            <a:r>
              <a:rPr lang="en-CA" dirty="0">
                <a:solidFill>
                  <a:srgbClr val="FF0000"/>
                </a:solidFill>
              </a:rPr>
              <a:t>Area doesn’t vote; People do!</a:t>
            </a:r>
          </a:p>
        </p:txBody>
      </p:sp>
    </p:spTree>
    <p:extLst>
      <p:ext uri="{BB962C8B-B14F-4D97-AF65-F5344CB8AC3E}">
        <p14:creationId xmlns:p14="http://schemas.microsoft.com/office/powerpoint/2010/main" val="207013358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59A83-F5A1-4BD7-B3F7-FDDB530FA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Mosaic cartograms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47E2B65-E158-40E1-A5DC-3F6DFA9F27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46</a:t>
            </a:fld>
            <a:endParaRPr lang="en-US"/>
          </a:p>
        </p:txBody>
      </p:sp>
      <p:pic>
        <p:nvPicPr>
          <p:cNvPr id="5" name="Picture 4" descr="Chart, treemap chart&#10;&#10;Description automatically generated">
            <a:extLst>
              <a:ext uri="{FF2B5EF4-FFF2-40B4-BE49-F238E27FC236}">
                <a16:creationId xmlns:a16="http://schemas.microsoft.com/office/drawing/2014/main" id="{432BF1AB-75F9-4EB1-AFAC-957098350E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1151649"/>
            <a:ext cx="5894070" cy="52873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683CAEC-DA81-414F-A385-F92B0F5D9296}"/>
              </a:ext>
            </a:extLst>
          </p:cNvPr>
          <p:cNvSpPr txBox="1"/>
          <p:nvPr/>
        </p:nvSpPr>
        <p:spPr>
          <a:xfrm>
            <a:off x="457200" y="1295400"/>
            <a:ext cx="22098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 map provides a spatial framework for showing the distribution of categorical data</a:t>
            </a:r>
          </a:p>
          <a:p>
            <a:endParaRPr lang="en-US" dirty="0"/>
          </a:p>
          <a:p>
            <a:r>
              <a:rPr lang="en-US" dirty="0"/>
              <a:t>Each tile is positioned as in a schematic US map</a:t>
            </a:r>
          </a:p>
        </p:txBody>
      </p:sp>
    </p:spTree>
    <p:extLst>
      <p:ext uri="{BB962C8B-B14F-4D97-AF65-F5344CB8AC3E}">
        <p14:creationId xmlns:p14="http://schemas.microsoft.com/office/powerpoint/2010/main" val="334195376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FAEB3D-6156-4156-A4E3-85D3302EA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Geo-faceting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22B710-9E10-4BEA-8AA5-0156813087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B68A47-09DB-4E1E-BF4C-15B9D0B69F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2362200"/>
            <a:ext cx="6583680" cy="38404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3611749-5E4A-4DB7-8F48-8788F8CCDE6B}"/>
              </a:ext>
            </a:extLst>
          </p:cNvPr>
          <p:cNvSpPr txBox="1"/>
          <p:nvPr/>
        </p:nvSpPr>
        <p:spPr>
          <a:xfrm>
            <a:off x="457200" y="1143000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More general idea: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grid of (x, y) locations defines geographic units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Each grid cell can be composed of any kind of plot conceivable with ggplot2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750364-65DF-491E-8686-C9542AE559B0}"/>
              </a:ext>
            </a:extLst>
          </p:cNvPr>
          <p:cNvSpPr txBox="1"/>
          <p:nvPr/>
        </p:nvSpPr>
        <p:spPr>
          <a:xfrm>
            <a:off x="914400" y="6356350"/>
            <a:ext cx="7315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From: </a:t>
            </a:r>
            <a:r>
              <a:rPr lang="en-US" sz="1400" dirty="0">
                <a:hlinkClick r:id="rId3"/>
              </a:rPr>
              <a:t>https://cran.r-project.org/web/packages/geofacet/vignettes/geofacet.html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6396299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EE0BA-B800-4B73-9127-0CF753753117}" type="slidenum">
              <a:rPr lang="en-US" altLang="en-US"/>
              <a:pPr/>
              <a:t>48</a:t>
            </a:fld>
            <a:endParaRPr lang="en-US" altLang="en-US"/>
          </a:p>
        </p:txBody>
      </p:sp>
      <p:sp>
        <p:nvSpPr>
          <p:cNvPr id="11673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z="3600" dirty="0" err="1"/>
              <a:t>Worldmapper</a:t>
            </a:r>
            <a:r>
              <a:rPr lang="en-US" altLang="en-US" sz="3600" dirty="0"/>
              <a:t>: The world in cartograms</a:t>
            </a:r>
          </a:p>
        </p:txBody>
      </p:sp>
      <p:pic>
        <p:nvPicPr>
          <p:cNvPr id="116740" name="Picture 4" descr="worldmapper-mai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895600"/>
            <a:ext cx="8010525" cy="3362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6741" name="Text Box 5"/>
          <p:cNvSpPr txBox="1">
            <a:spLocks noChangeArrowheads="1"/>
          </p:cNvSpPr>
          <p:nvPr/>
        </p:nvSpPr>
        <p:spPr bwMode="auto">
          <a:xfrm>
            <a:off x="500062" y="1219200"/>
            <a:ext cx="8186738" cy="12464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2225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en-US" sz="2400" dirty="0"/>
              <a:t>How to visualize social, economic, disease, … data for geographic units?</a:t>
            </a:r>
          </a:p>
          <a:p>
            <a:pPr algn="l">
              <a:spcBef>
                <a:spcPct val="50000"/>
              </a:spcBef>
            </a:pPr>
            <a:r>
              <a:rPr lang="en-US" altLang="en-US" dirty="0"/>
              <a:t>worldmapper.com : </a:t>
            </a:r>
            <a:r>
              <a:rPr lang="en-US" altLang="en-US" b="1" dirty="0"/>
              <a:t>cartograms: area ~ variable of interest </a:t>
            </a:r>
            <a:r>
              <a:rPr lang="en-US" altLang="en-US" dirty="0"/>
              <a:t>(700+ maps)</a:t>
            </a:r>
          </a:p>
        </p:txBody>
      </p:sp>
    </p:spTree>
    <p:extLst>
      <p:ext uri="{BB962C8B-B14F-4D97-AF65-F5344CB8AC3E}">
        <p14:creationId xmlns:p14="http://schemas.microsoft.com/office/powerpoint/2010/main" val="396268821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68F24-2751-4554-AC82-743EE78A98E6}" type="slidenum">
              <a:rPr lang="en-US" altLang="en-US"/>
              <a:pPr/>
              <a:t>49</a:t>
            </a:fld>
            <a:endParaRPr lang="en-US" altLang="en-US"/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z="3600" dirty="0" err="1"/>
              <a:t>Worldmapper</a:t>
            </a:r>
            <a:r>
              <a:rPr lang="en-US" altLang="en-US" sz="3600" dirty="0"/>
              <a:t>: Carbon emissions</a:t>
            </a:r>
          </a:p>
        </p:txBody>
      </p:sp>
      <p:graphicFrame>
        <p:nvGraphicFramePr>
          <p:cNvPr id="101380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70819190"/>
              </p:ext>
            </p:extLst>
          </p:nvPr>
        </p:nvGraphicFramePr>
        <p:xfrm>
          <a:off x="1600200" y="1923615"/>
          <a:ext cx="6638925" cy="46962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3" name="Acrobat Document" r:id="rId4" imgW="8010293" imgH="5667068" progId="AcroExch.Document.7">
                  <p:embed/>
                </p:oleObj>
              </mc:Choice>
              <mc:Fallback>
                <p:oleObj name="Acrobat Document" r:id="rId4" imgW="8010293" imgH="5667068" progId="AcroExch.Document.7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0200" y="1923615"/>
                        <a:ext cx="6638925" cy="469626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457200" y="11430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These pages are well-designed according to data vis. Ideas: high impact graph + interpretive details &amp; explanation</a:t>
            </a:r>
          </a:p>
        </p:txBody>
      </p:sp>
    </p:spTree>
    <p:extLst>
      <p:ext uri="{BB962C8B-B14F-4D97-AF65-F5344CB8AC3E}">
        <p14:creationId xmlns:p14="http://schemas.microsoft.com/office/powerpoint/2010/main" val="15224635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86BF0-5F9F-4BC9-9BFD-13C7615AF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703" y="4789048"/>
            <a:ext cx="7772400" cy="1362075"/>
          </a:xfrm>
        </p:spPr>
        <p:txBody>
          <a:bodyPr/>
          <a:lstStyle/>
          <a:p>
            <a:pPr algn="ctr"/>
            <a:r>
              <a:rPr lang="en-US" dirty="0"/>
              <a:t>Data graphs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8F7612-B843-4C6A-AFC3-286D383047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1 D</a:t>
            </a:r>
          </a:p>
          <a:p>
            <a:r>
              <a:rPr lang="en-US" dirty="0"/>
              <a:t>1.5 D</a:t>
            </a:r>
          </a:p>
          <a:p>
            <a:r>
              <a:rPr lang="en-US" dirty="0"/>
              <a:t>2 D</a:t>
            </a:r>
          </a:p>
          <a:p>
            <a:r>
              <a:rPr lang="en-US" dirty="0"/>
              <a:t>3 D</a:t>
            </a:r>
          </a:p>
          <a:p>
            <a:r>
              <a:rPr lang="en-US" i="1" dirty="0"/>
              <a:t>n</a:t>
            </a:r>
            <a:r>
              <a:rPr lang="en-US" dirty="0"/>
              <a:t> D 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0F6F2E-9F01-49C2-84EA-5A87D698FE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</a:t>
            </a:fld>
            <a:endParaRPr lang="en-US"/>
          </a:p>
        </p:txBody>
      </p:sp>
      <p:pic>
        <p:nvPicPr>
          <p:cNvPr id="6" name="Picture 5" descr="Chart, radar chart&#10;&#10;Description automatically generated">
            <a:extLst>
              <a:ext uri="{FF2B5EF4-FFF2-40B4-BE49-F238E27FC236}">
                <a16:creationId xmlns:a16="http://schemas.microsoft.com/office/drawing/2014/main" id="{823F303F-3228-4027-972E-63AB8880B8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5722" y="450522"/>
            <a:ext cx="6952381" cy="18761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08B1DDC-9BCD-4428-AFA1-71338B4949D4}"/>
              </a:ext>
            </a:extLst>
          </p:cNvPr>
          <p:cNvSpPr txBox="1"/>
          <p:nvPr/>
        </p:nvSpPr>
        <p:spPr>
          <a:xfrm>
            <a:off x="2438400" y="2906713"/>
            <a:ext cx="5867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Data graphs can be classified by the number of variables, dimensions shown in a given graph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286AAA-D26D-4051-AEE1-B1B8D2E1D312}"/>
              </a:ext>
            </a:extLst>
          </p:cNvPr>
          <p:cNvSpPr txBox="1"/>
          <p:nvPr/>
        </p:nvSpPr>
        <p:spPr>
          <a:xfrm>
            <a:off x="7010400" y="2294757"/>
            <a:ext cx="17891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Fig credit: Di Cook </a:t>
            </a:r>
            <a:r>
              <a:rPr lang="en-US" sz="1100" dirty="0">
                <a:hlinkClick r:id="rId3"/>
              </a:rPr>
              <a:t>@</a:t>
            </a:r>
            <a:r>
              <a:rPr lang="en-US" sz="1100" dirty="0" err="1">
                <a:hlinkClick r:id="rId3"/>
              </a:rPr>
              <a:t>visnut</a:t>
            </a:r>
            <a:endParaRPr lang="en-US" sz="11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B4B94E-E417-4411-8E17-62488DD13D7F}"/>
              </a:ext>
            </a:extLst>
          </p:cNvPr>
          <p:cNvSpPr txBox="1"/>
          <p:nvPr/>
        </p:nvSpPr>
        <p:spPr>
          <a:xfrm>
            <a:off x="838200" y="1428750"/>
            <a:ext cx="38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  <a:sym typeface="Symbol" panose="05050102010706020507" pitchFamily="18" charset="2"/>
              </a:rPr>
              <a:t>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1F4EA2-EF48-4A48-9629-66C547C9E4E2}"/>
              </a:ext>
            </a:extLst>
          </p:cNvPr>
          <p:cNvSpPr txBox="1"/>
          <p:nvPr/>
        </p:nvSpPr>
        <p:spPr>
          <a:xfrm>
            <a:off x="723900" y="810210"/>
            <a:ext cx="609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0-d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C05C293-5121-4E52-B06F-25FD7E1840E1}"/>
              </a:ext>
            </a:extLst>
          </p:cNvPr>
          <p:cNvCxnSpPr>
            <a:stCxn id="9" idx="3"/>
          </p:cNvCxnSpPr>
          <p:nvPr/>
        </p:nvCxnSpPr>
        <p:spPr>
          <a:xfrm>
            <a:off x="1333500" y="979487"/>
            <a:ext cx="571500" cy="0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235092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 err="1"/>
              <a:t>Worldmapper</a:t>
            </a:r>
            <a:r>
              <a:rPr lang="en-CA" dirty="0"/>
              <a:t>: Cholera deaths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50</a:t>
            </a:fld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33400" y="1219200"/>
            <a:ext cx="81122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000" dirty="0"/>
              <a:t>Deaths from cholera in 2004. Territory size ~ proportion of worldwide deaths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28650" y="6383238"/>
            <a:ext cx="5638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hlinkClick r:id="rId2"/>
              </a:rPr>
              <a:t>http://www.worldmapper.org/display.php?selected=232</a:t>
            </a:r>
            <a:r>
              <a:rPr lang="en-US" sz="1400" dirty="0"/>
              <a:t> 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932" y="2133600"/>
            <a:ext cx="8485187" cy="364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0812863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3420A-5BA0-449C-8232-811C3F57CD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3352800" cy="715962"/>
          </a:xfrm>
        </p:spPr>
        <p:txBody>
          <a:bodyPr>
            <a:normAutofit fontScale="90000"/>
          </a:bodyPr>
          <a:lstStyle/>
          <a:p>
            <a:r>
              <a:rPr lang="en-US" dirty="0"/>
              <a:t>Bivariate maps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E6DFD05-C217-4417-8EDE-F62866C80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51</a:t>
            </a:fld>
            <a:endParaRPr lang="en-US"/>
          </a:p>
        </p:txBody>
      </p:sp>
      <p:pic>
        <p:nvPicPr>
          <p:cNvPr id="5" name="Picture 4" descr="Map&#10;&#10;Description automatically generated">
            <a:extLst>
              <a:ext uri="{FF2B5EF4-FFF2-40B4-BE49-F238E27FC236}">
                <a16:creationId xmlns:a16="http://schemas.microsoft.com/office/drawing/2014/main" id="{AD26A854-0CDE-4DDC-8159-9F3604F4FB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3506" y="1256350"/>
            <a:ext cx="5628572" cy="5100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695600D-18B8-4F7C-84A3-709660A46BBC}"/>
              </a:ext>
            </a:extLst>
          </p:cNvPr>
          <p:cNvSpPr txBox="1"/>
          <p:nvPr/>
        </p:nvSpPr>
        <p:spPr>
          <a:xfrm>
            <a:off x="4572000" y="199293"/>
            <a:ext cx="4114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Vaccination rates and COVID hospitalizations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1587FA-7E09-4C31-9A54-D1EA3EF67048}"/>
              </a:ext>
            </a:extLst>
          </p:cNvPr>
          <p:cNvSpPr txBox="1"/>
          <p:nvPr/>
        </p:nvSpPr>
        <p:spPr>
          <a:xfrm>
            <a:off x="457200" y="6459300"/>
            <a:ext cx="7848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hlinkClick r:id="rId3"/>
              </a:rPr>
              <a:t>https://www.washingtonpost.com/health/2021/09/23/covid-vaccination-hospitalization-map/</a:t>
            </a:r>
            <a:r>
              <a:rPr lang="en-US" sz="1400" dirty="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2DD1BC-4F0E-4EC8-86CA-8C4B23685547}"/>
              </a:ext>
            </a:extLst>
          </p:cNvPr>
          <p:cNvSpPr txBox="1"/>
          <p:nvPr/>
        </p:nvSpPr>
        <p:spPr>
          <a:xfrm>
            <a:off x="457200" y="1905000"/>
            <a:ext cx="23622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to show relation between two variables on a map?</a:t>
            </a:r>
          </a:p>
          <a:p>
            <a:endParaRPr lang="en-US" dirty="0"/>
          </a:p>
          <a:p>
            <a:r>
              <a:rPr lang="en-US" dirty="0"/>
              <a:t>Bivariate maps combine two colors with degrees of saturation</a:t>
            </a:r>
          </a:p>
          <a:p>
            <a:endParaRPr lang="en-US" dirty="0"/>
          </a:p>
          <a:p>
            <a:r>
              <a:rPr lang="en-US" dirty="0"/>
              <a:t>Claim:</a:t>
            </a:r>
          </a:p>
          <a:p>
            <a:r>
              <a:rPr lang="en-US" dirty="0">
                <a:solidFill>
                  <a:srgbClr val="FF0000"/>
                </a:solidFill>
              </a:rPr>
              <a:t>Regions with more vaccinations have fewer hospitalizations</a:t>
            </a:r>
          </a:p>
        </p:txBody>
      </p:sp>
    </p:spTree>
    <p:extLst>
      <p:ext uri="{BB962C8B-B14F-4D97-AF65-F5344CB8AC3E}">
        <p14:creationId xmlns:p14="http://schemas.microsoft.com/office/powerpoint/2010/main" val="380312120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867ADF-BED1-4E93-8AC9-766FC5D8C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Vs. a scatterplot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D09D3E5-3465-4C38-85FF-0B7887283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52</a:t>
            </a:fld>
            <a:endParaRPr lang="en-US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C1358FDD-DBBA-435B-9965-37B7455F1D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9183" y="1359207"/>
            <a:ext cx="6162857" cy="499714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A079671-8A24-4C8E-BF89-A5DC060DC097}"/>
              </a:ext>
            </a:extLst>
          </p:cNvPr>
          <p:cNvSpPr txBox="1"/>
          <p:nvPr/>
        </p:nvSpPr>
        <p:spPr>
          <a:xfrm>
            <a:off x="410308" y="2819400"/>
            <a:ext cx="279009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lovely scatterplot shows: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Yes, inverse relation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Classing of color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Whoa: non-linear trend?</a:t>
            </a:r>
          </a:p>
        </p:txBody>
      </p:sp>
    </p:spTree>
    <p:extLst>
      <p:ext uri="{BB962C8B-B14F-4D97-AF65-F5344CB8AC3E}">
        <p14:creationId xmlns:p14="http://schemas.microsoft.com/office/powerpoint/2010/main" val="372336917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79D5CF-5568-4AB6-A517-382D53EBD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Contour maps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6C9B63B-8B3A-47DC-9D0A-7147042417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53</a:t>
            </a:fld>
            <a:endParaRPr lang="en-US"/>
          </a:p>
        </p:txBody>
      </p:sp>
      <p:pic>
        <p:nvPicPr>
          <p:cNvPr id="5" name="Picture 4" descr="Map&#10;&#10;Description automatically generated">
            <a:extLst>
              <a:ext uri="{FF2B5EF4-FFF2-40B4-BE49-F238E27FC236}">
                <a16:creationId xmlns:a16="http://schemas.microsoft.com/office/drawing/2014/main" id="{6C17F494-252C-4133-9349-B4EC14F434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369242"/>
            <a:ext cx="3978402" cy="4109847"/>
          </a:xfrm>
          <a:prstGeom prst="rect">
            <a:avLst/>
          </a:prstGeom>
        </p:spPr>
      </p:pic>
      <p:pic>
        <p:nvPicPr>
          <p:cNvPr id="7" name="Picture 6" descr="A picture containing map&#10;&#10;Description automatically generated">
            <a:extLst>
              <a:ext uri="{FF2B5EF4-FFF2-40B4-BE49-F238E27FC236}">
                <a16:creationId xmlns:a16="http://schemas.microsoft.com/office/drawing/2014/main" id="{C8A9B7CB-3D41-4E76-9107-513A5F2DBD1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8400" y="2739726"/>
            <a:ext cx="3977640" cy="230703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BF0AB53-8DB7-45A6-AA36-1725DE6CCF03}"/>
              </a:ext>
            </a:extLst>
          </p:cNvPr>
          <p:cNvSpPr txBox="1"/>
          <p:nvPr/>
        </p:nvSpPr>
        <p:spPr>
          <a:xfrm>
            <a:off x="457200" y="1295400"/>
            <a:ext cx="82288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Contour maps ignore region boundaries and estimate constant contours of a phenomenon over geographical space.  This is a form of </a:t>
            </a:r>
            <a:r>
              <a:rPr lang="en-US" sz="2000" dirty="0">
                <a:solidFill>
                  <a:srgbClr val="FF0000"/>
                </a:solidFill>
              </a:rPr>
              <a:t>geo-smoothing</a:t>
            </a:r>
            <a:r>
              <a:rPr lang="en-US" sz="2000" dirty="0"/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B170B8B-EACD-450B-8E45-DF1AD1E9562C}"/>
              </a:ext>
            </a:extLst>
          </p:cNvPr>
          <p:cNvSpPr txBox="1"/>
          <p:nvPr/>
        </p:nvSpPr>
        <p:spPr>
          <a:xfrm>
            <a:off x="4560712" y="5791200"/>
            <a:ext cx="38092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From: </a:t>
            </a:r>
            <a:r>
              <a:rPr lang="en-US" sz="1200" dirty="0">
                <a:hlinkClick r:id="rId4"/>
              </a:rPr>
              <a:t>https://medium.com/two-n/an-alternative-to-choropleth-contour-density-maps-in-d3-js-93e1fdbdc4e</a:t>
            </a:r>
            <a:r>
              <a:rPr lang="en-US" sz="1200" dirty="0"/>
              <a:t> 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08C623C-81D6-4EF6-81EC-BE78F3AE7EC1}"/>
              </a:ext>
            </a:extLst>
          </p:cNvPr>
          <p:cNvCxnSpPr/>
          <p:nvPr/>
        </p:nvCxnSpPr>
        <p:spPr>
          <a:xfrm>
            <a:off x="3886200" y="4724400"/>
            <a:ext cx="2057400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691218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Spatial visualization: Analysis + maps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0480" y="2286000"/>
            <a:ext cx="4812030" cy="318325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1143000"/>
            <a:ext cx="822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Linguistics: Food dialect maps– visualizing how people speak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3400" y="2133600"/>
            <a:ext cx="30480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the </a:t>
            </a:r>
            <a:r>
              <a:rPr lang="en-US" i="1" dirty="0"/>
              <a:t>Cambridge Online Survey of World </a:t>
            </a:r>
            <a:r>
              <a:rPr lang="en-US" i="1" dirty="0" err="1"/>
              <a:t>Englishes</a:t>
            </a:r>
            <a:r>
              <a:rPr lang="en-US" dirty="0"/>
              <a:t>, Bert Vaux and Marius L. </a:t>
            </a:r>
            <a:r>
              <a:rPr lang="en-US" dirty="0" err="1"/>
              <a:t>Jøhndal</a:t>
            </a:r>
            <a:r>
              <a:rPr lang="en-US" dirty="0"/>
              <a:t>  surveyed 11,500 people to study the ways people use English words.</a:t>
            </a:r>
          </a:p>
          <a:p>
            <a:endParaRPr lang="en-US" dirty="0"/>
          </a:p>
          <a:p>
            <a:r>
              <a:rPr lang="en-US" dirty="0"/>
              <a:t>NC State Univ. student Joshua Katz turned the US data into shaded </a:t>
            </a:r>
            <a:r>
              <a:rPr lang="en-US" dirty="0">
                <a:solidFill>
                  <a:srgbClr val="FF0000"/>
                </a:solidFill>
              </a:rPr>
              <a:t>kernel density maps</a:t>
            </a:r>
            <a:r>
              <a:rPr lang="en-US" dirty="0"/>
              <a:t>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3400" y="6172200"/>
            <a:ext cx="807720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Take the survey: </a:t>
            </a:r>
            <a:r>
              <a:rPr lang="en-US" sz="1600" dirty="0">
                <a:hlinkClick r:id="rId4"/>
              </a:rPr>
              <a:t>http://www.tekstlab.uio.no/cambridge_survey</a:t>
            </a:r>
            <a:endParaRPr lang="en-US" sz="1600" dirty="0"/>
          </a:p>
          <a:p>
            <a:r>
              <a:rPr lang="en-US" sz="1600" dirty="0"/>
              <a:t>Programming in R: </a:t>
            </a:r>
            <a:r>
              <a:rPr lang="en-US" sz="1600" dirty="0">
                <a:hlinkClick r:id="rId5"/>
              </a:rPr>
              <a:t>http://blog.revolutionanalytics.com/2013/06/r-and-language.html</a:t>
            </a:r>
            <a:r>
              <a:rPr lang="en-US" sz="1600" dirty="0"/>
              <a:t> </a:t>
            </a:r>
            <a:r>
              <a:rPr lang="en-US" dirty="0"/>
              <a:t>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874895" y="1828800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soda vs. pop?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98963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Spatial visualization: Analysis + maps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1143000"/>
            <a:ext cx="822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Linguistics: Food dialect maps– visualizing how people speak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0480" y="2286000"/>
            <a:ext cx="5173254" cy="342978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648200" y="1752600"/>
            <a:ext cx="358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crawfish, crawfish, crawdad?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3400" y="2286000"/>
            <a:ext cx="3124200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A </a:t>
            </a:r>
            <a:r>
              <a:rPr lang="en-US" i="1" dirty="0"/>
              <a:t>k</a:t>
            </a:r>
            <a:r>
              <a:rPr lang="en-US" dirty="0"/>
              <a:t>-nearest neighbor </a:t>
            </a:r>
            <a:r>
              <a:rPr lang="en-US" dirty="0">
                <a:solidFill>
                  <a:srgbClr val="FF0000"/>
                </a:solidFill>
              </a:rPr>
              <a:t>kernel density estimate</a:t>
            </a:r>
            <a:r>
              <a:rPr lang="en-US" dirty="0"/>
              <a:t> over (</a:t>
            </a:r>
            <a:r>
              <a:rPr lang="en-US" dirty="0" err="1"/>
              <a:t>x,y</a:t>
            </a:r>
            <a:r>
              <a:rPr lang="en-US" dirty="0"/>
              <a:t>) locations gives a smoothed &amp; interpretable display of the choice probabilities.</a:t>
            </a:r>
          </a:p>
          <a:p>
            <a:pPr>
              <a:spcAft>
                <a:spcPts val="600"/>
              </a:spcAft>
            </a:pPr>
            <a:r>
              <a:rPr lang="en-US" dirty="0"/>
              <a:t>Regional differences are quite apparent.</a:t>
            </a:r>
          </a:p>
          <a:p>
            <a:pPr>
              <a:spcAft>
                <a:spcPts val="600"/>
              </a:spcAft>
            </a:pPr>
            <a:r>
              <a:rPr lang="en-US" dirty="0"/>
              <a:t>The use of </a:t>
            </a:r>
            <a:r>
              <a:rPr lang="en-US" dirty="0">
                <a:solidFill>
                  <a:srgbClr val="FF0000"/>
                </a:solidFill>
              </a:rPr>
              <a:t>color</a:t>
            </a:r>
            <a:r>
              <a:rPr lang="en-US" dirty="0"/>
              <a:t> combines discrete categories with intensity to give a meaningful display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69391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72CA1-A336-4911-ACA3-CC503C5F85A6}" type="slidenum">
              <a:rPr lang="en-US" altLang="en-US"/>
              <a:pPr/>
              <a:t>56</a:t>
            </a:fld>
            <a:endParaRPr lang="en-US" altLang="en-US"/>
          </a:p>
        </p:txBody>
      </p:sp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/>
          <a:lstStyle/>
          <a:p>
            <a:r>
              <a:rPr lang="en-US" altLang="en-US" dirty="0"/>
              <a:t>Flow maps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5638800"/>
            <a:ext cx="7924800" cy="9144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2000" dirty="0" err="1"/>
              <a:t>Marey</a:t>
            </a:r>
            <a:r>
              <a:rPr lang="en-US" altLang="en-US" sz="2000" dirty="0"/>
              <a:t> (1878):</a:t>
            </a:r>
            <a:r>
              <a:rPr lang="en-US" altLang="en-US" sz="2000" i="1" dirty="0"/>
              <a:t> “defies the pen of the historian in its brutal eloquence”</a:t>
            </a:r>
          </a:p>
          <a:p>
            <a:pPr>
              <a:lnSpc>
                <a:spcPct val="90000"/>
              </a:lnSpc>
            </a:pPr>
            <a:r>
              <a:rPr lang="en-US" altLang="en-US" sz="2000" dirty="0"/>
              <a:t>Tufte (1983): </a:t>
            </a:r>
            <a:r>
              <a:rPr lang="en-US" altLang="en-US" sz="2000" i="1" dirty="0"/>
              <a:t>“the best statistical graphic ever produced”</a:t>
            </a:r>
          </a:p>
        </p:txBody>
      </p:sp>
      <p:pic>
        <p:nvPicPr>
          <p:cNvPr id="25604" name="Picture 4" descr="minar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525" y="2209800"/>
            <a:ext cx="7010400" cy="3363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57200" y="1371600"/>
            <a:ext cx="8229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Flow maps show </a:t>
            </a:r>
            <a:r>
              <a:rPr lang="en-US" sz="2000" dirty="0">
                <a:solidFill>
                  <a:srgbClr val="FF0000"/>
                </a:solidFill>
              </a:rPr>
              <a:t>movement</a:t>
            </a:r>
            <a:r>
              <a:rPr lang="en-US" sz="2000" dirty="0"/>
              <a:t> or </a:t>
            </a:r>
            <a:r>
              <a:rPr lang="en-US" sz="2000" dirty="0">
                <a:solidFill>
                  <a:srgbClr val="FF0000"/>
                </a:solidFill>
              </a:rPr>
              <a:t>change</a:t>
            </a:r>
            <a:r>
              <a:rPr lang="en-US" sz="2000" dirty="0"/>
              <a:t> in a geographic framework</a:t>
            </a:r>
          </a:p>
          <a:p>
            <a:r>
              <a:rPr lang="en-US" sz="2000" dirty="0"/>
              <a:t>The master work is this image by Charles-Joseph Minard (1869)</a:t>
            </a:r>
          </a:p>
        </p:txBody>
      </p:sp>
    </p:spTree>
    <p:extLst>
      <p:ext uri="{BB962C8B-B14F-4D97-AF65-F5344CB8AC3E}">
        <p14:creationId xmlns:p14="http://schemas.microsoft.com/office/powerpoint/2010/main" val="137573127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071E7-C855-4E42-8B5A-9316206CD935}" type="slidenum">
              <a:rPr lang="en-US" altLang="en-US"/>
              <a:pPr/>
              <a:t>57</a:t>
            </a:fld>
            <a:endParaRPr lang="en-US" altLang="en-US"/>
          </a:p>
        </p:txBody>
      </p:sp>
      <p:sp>
        <p:nvSpPr>
          <p:cNvPr id="54276" name="Rectangle 4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z="4000" dirty="0"/>
              <a:t>Effect of US civil war on cotton trade</a:t>
            </a:r>
          </a:p>
        </p:txBody>
      </p:sp>
      <p:pic>
        <p:nvPicPr>
          <p:cNvPr id="54277" name="Picture 5" descr="28a Minard_1858-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600200"/>
            <a:ext cx="3692525" cy="434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278" name="Picture 6" descr="28b Minard_1862-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1600200"/>
            <a:ext cx="3582988" cy="4341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279" name="Text Box 7"/>
          <p:cNvSpPr txBox="1">
            <a:spLocks noChangeArrowheads="1"/>
          </p:cNvSpPr>
          <p:nvPr/>
        </p:nvSpPr>
        <p:spPr bwMode="auto">
          <a:xfrm>
            <a:off x="2057400" y="1219200"/>
            <a:ext cx="10668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en-US"/>
              <a:t>Before</a:t>
            </a:r>
          </a:p>
        </p:txBody>
      </p:sp>
      <p:sp>
        <p:nvSpPr>
          <p:cNvPr id="54280" name="Rectangle 8"/>
          <p:cNvSpPr>
            <a:spLocks noChangeArrowheads="1"/>
          </p:cNvSpPr>
          <p:nvPr/>
        </p:nvSpPr>
        <p:spPr bwMode="auto">
          <a:xfrm>
            <a:off x="6324600" y="1219200"/>
            <a:ext cx="6667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en-US"/>
              <a:t>After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85800" y="6172200"/>
            <a:ext cx="754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 the deformation of the map to accommodate the data</a:t>
            </a:r>
          </a:p>
        </p:txBody>
      </p:sp>
    </p:spTree>
    <p:extLst>
      <p:ext uri="{BB962C8B-B14F-4D97-AF65-F5344CB8AC3E}">
        <p14:creationId xmlns:p14="http://schemas.microsoft.com/office/powerpoint/2010/main" val="352361195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Great Migration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58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2209800"/>
            <a:ext cx="7713334" cy="381333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19200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a graphic tribute to C.-J. </a:t>
            </a:r>
            <a:r>
              <a:rPr lang="en-US" dirty="0" err="1"/>
              <a:t>Minard</a:t>
            </a:r>
            <a:r>
              <a:rPr lang="en-US" dirty="0"/>
              <a:t> and W. E. B. Du Bois, Raymond Andrews &amp; Howard </a:t>
            </a:r>
            <a:r>
              <a:rPr lang="en-US" dirty="0" err="1"/>
              <a:t>Wainer</a:t>
            </a:r>
            <a:r>
              <a:rPr lang="en-US" dirty="0"/>
              <a:t> tell the story of the migration of blacks from the southern US after freedom from slavery.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3400" y="6248400"/>
            <a:ext cx="78486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Andrews, R. J. &amp; </a:t>
            </a:r>
            <a:r>
              <a:rPr lang="en-US" sz="1100" dirty="0" err="1"/>
              <a:t>Wainer</a:t>
            </a:r>
            <a:r>
              <a:rPr lang="en-US" sz="1100" dirty="0"/>
              <a:t>, H. The Great Migration: A Graphics Novel Featuring the Contributions of W. E. B. Du Bois and C. J. </a:t>
            </a:r>
            <a:r>
              <a:rPr lang="en-US" sz="1100" dirty="0" err="1"/>
              <a:t>Minard</a:t>
            </a:r>
            <a:r>
              <a:rPr lang="en-US" sz="1100" dirty="0"/>
              <a:t>. </a:t>
            </a:r>
            <a:r>
              <a:rPr lang="en-US" sz="1100" i="1" dirty="0"/>
              <a:t>Significance, </a:t>
            </a:r>
            <a:r>
              <a:rPr lang="en-US" sz="1100" b="1" dirty="0"/>
              <a:t>2017</a:t>
            </a:r>
            <a:r>
              <a:rPr lang="en-US" sz="1100" i="1" dirty="0"/>
              <a:t>, 14</a:t>
            </a:r>
            <a:r>
              <a:rPr lang="en-US" sz="1100" dirty="0"/>
              <a:t>, 14-19.  See also: </a:t>
            </a:r>
            <a:r>
              <a:rPr lang="en-US" sz="1100" dirty="0">
                <a:hlinkClick r:id="rId3"/>
              </a:rPr>
              <a:t>http://infowetrust.com/picturing-the-great-migration/</a:t>
            </a:r>
            <a:r>
              <a:rPr lang="en-US" sz="1100" dirty="0"/>
              <a:t> for the story of this graphic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5CE436-9374-4D6B-84DC-A2105F9C77CA}"/>
              </a:ext>
            </a:extLst>
          </p:cNvPr>
          <p:cNvSpPr txBox="1"/>
          <p:nvPr/>
        </p:nvSpPr>
        <p:spPr>
          <a:xfrm>
            <a:off x="152400" y="5257800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Lynchings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7214F5-F849-4838-80DC-227095619351}"/>
              </a:ext>
            </a:extLst>
          </p:cNvPr>
          <p:cNvSpPr txBox="1"/>
          <p:nvPr/>
        </p:nvSpPr>
        <p:spPr>
          <a:xfrm>
            <a:off x="152400" y="322862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Migration</a:t>
            </a:r>
          </a:p>
        </p:txBody>
      </p:sp>
    </p:spTree>
    <p:extLst>
      <p:ext uri="{BB962C8B-B14F-4D97-AF65-F5344CB8AC3E}">
        <p14:creationId xmlns:p14="http://schemas.microsoft.com/office/powerpoint/2010/main" val="253504711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Network visualization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59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7200" y="12192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Once the domain of mathematicians &amp; computer scientists, graph theory and network visualization turn out to have surprising &amp; interesting applications.</a:t>
            </a:r>
          </a:p>
        </p:txBody>
      </p:sp>
      <p:pic>
        <p:nvPicPr>
          <p:cNvPr id="2050" name="Picture 2" descr="C:\Dropbox\Documents\Presentations\Rostock\images\Airports-network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4694" y="2498223"/>
            <a:ext cx="5422106" cy="3614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81000" y="6248400"/>
            <a:ext cx="7543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From: </a:t>
            </a:r>
            <a:r>
              <a:rPr lang="en-US" sz="1400" dirty="0">
                <a:hlinkClick r:id="rId4"/>
              </a:rPr>
              <a:t>http://www.martingrandjean.ch/connected-world-air-traffic-network/</a:t>
            </a:r>
            <a:r>
              <a:rPr lang="en-US" sz="1400" dirty="0"/>
              <a:t> </a:t>
            </a:r>
          </a:p>
          <a:p>
            <a:r>
              <a:rPr lang="en-US" sz="1400" dirty="0"/>
              <a:t>See more: </a:t>
            </a:r>
            <a:r>
              <a:rPr lang="en-US" sz="1400" dirty="0">
                <a:hlinkClick r:id="rId5"/>
              </a:rPr>
              <a:t>https://flowingdata.com/2016/05/31/air-transportation-network/</a:t>
            </a:r>
            <a:r>
              <a:rPr lang="en-US" sz="1400" dirty="0"/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2498223"/>
            <a:ext cx="2590800" cy="2139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 dirty="0"/>
              <a:t>Animated demo by Martin </a:t>
            </a:r>
            <a:r>
              <a:rPr lang="en-US" sz="1600" dirty="0" err="1"/>
              <a:t>Granjean</a:t>
            </a:r>
            <a:r>
              <a:rPr lang="en-US" sz="1600" dirty="0"/>
              <a:t> showing transport of passengers from/to world airports.</a:t>
            </a:r>
          </a:p>
          <a:p>
            <a:pPr>
              <a:spcAft>
                <a:spcPts val="600"/>
              </a:spcAft>
            </a:pPr>
            <a:r>
              <a:rPr lang="en-US" sz="1600" dirty="0"/>
              <a:t>It illustrates the difference between geography &amp; </a:t>
            </a:r>
            <a:r>
              <a:rPr lang="en-US" sz="1600" dirty="0">
                <a:solidFill>
                  <a:srgbClr val="FF0000"/>
                </a:solidFill>
              </a:rPr>
              <a:t>force-directed layout </a:t>
            </a:r>
            <a:r>
              <a:rPr lang="en-US" sz="1600" dirty="0"/>
              <a:t>to focus on volume &amp; connections</a:t>
            </a:r>
          </a:p>
        </p:txBody>
      </p:sp>
      <p:pic>
        <p:nvPicPr>
          <p:cNvPr id="8" name="Picture 7" descr="A picture containing pylon&#10;&#10;Description automatically generated">
            <a:extLst>
              <a:ext uri="{FF2B5EF4-FFF2-40B4-BE49-F238E27FC236}">
                <a16:creationId xmlns:a16="http://schemas.microsoft.com/office/drawing/2014/main" id="{692F2482-1621-4BF8-8662-3F1AB1AD0C0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7625" y="251481"/>
            <a:ext cx="1039250" cy="832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5231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1D: Infographic</a:t>
            </a:r>
            <a:r>
              <a:rPr lang="en-US" dirty="0"/>
              <a:t> vs. Data graphic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209800"/>
            <a:ext cx="3931920" cy="31269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2209800"/>
            <a:ext cx="3749040" cy="332607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12192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same data can be shown in different forms, for different purposes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3400" y="5638800"/>
            <a:ext cx="39319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One might argue that this infographic has greater impact in showing the relative size of GDP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876800" y="5638800"/>
            <a:ext cx="37490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One might argue that this statistical graph makes comparisons easier</a:t>
            </a:r>
          </a:p>
        </p:txBody>
      </p:sp>
    </p:spTree>
    <p:extLst>
      <p:ext uri="{BB962C8B-B14F-4D97-AF65-F5344CB8AC3E}">
        <p14:creationId xmlns:p14="http://schemas.microsoft.com/office/powerpoint/2010/main" val="4174924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Network visualization: Transport maps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60</a:t>
            </a:fld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1223967"/>
            <a:ext cx="5640000" cy="40371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1371600"/>
            <a:ext cx="236220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do I get from </a:t>
            </a:r>
            <a:r>
              <a:rPr lang="en-US" dirty="0" err="1"/>
              <a:t>Chigwell</a:t>
            </a:r>
            <a:r>
              <a:rPr lang="en-US" dirty="0"/>
              <a:t> to </a:t>
            </a:r>
            <a:r>
              <a:rPr lang="en-US" dirty="0" err="1"/>
              <a:t>Charing</a:t>
            </a:r>
            <a:r>
              <a:rPr lang="en-US" dirty="0"/>
              <a:t> Cross?</a:t>
            </a:r>
          </a:p>
          <a:p>
            <a:r>
              <a:rPr lang="en-US" dirty="0"/>
              <a:t>How much will it cost?</a:t>
            </a:r>
          </a:p>
          <a:p>
            <a:endParaRPr lang="en-US" dirty="0"/>
          </a:p>
          <a:p>
            <a:r>
              <a:rPr lang="en-US" dirty="0"/>
              <a:t>This route map shows the connections and fare zones</a:t>
            </a:r>
          </a:p>
          <a:p>
            <a:endParaRPr lang="en-US" dirty="0"/>
          </a:p>
          <a:p>
            <a:r>
              <a:rPr lang="en-US" dirty="0"/>
              <a:t>The first one was designed by Henry Beck in 1931.</a:t>
            </a:r>
          </a:p>
          <a:p>
            <a:endParaRPr lang="en-US" dirty="0"/>
          </a:p>
          <a:p>
            <a:r>
              <a:rPr lang="en-US" dirty="0"/>
              <a:t>The modern version is </a:t>
            </a:r>
            <a:r>
              <a:rPr lang="en-US" dirty="0" err="1"/>
              <a:t>zoomable</a:t>
            </a:r>
            <a:r>
              <a:rPr lang="en-US" dirty="0"/>
              <a:t> and available on your phone.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420800" y="5334000"/>
            <a:ext cx="426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See: </a:t>
            </a:r>
            <a:r>
              <a:rPr lang="en-US" sz="1400" dirty="0">
                <a:hlinkClick r:id="rId3"/>
              </a:rPr>
              <a:t>https://tfl.gov.uk/maps/track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9203012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Network visualization: Shakespeare tragedies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61</a:t>
            </a:fld>
            <a:endParaRPr lang="en-US"/>
          </a:p>
        </p:txBody>
      </p:sp>
      <p:pic>
        <p:nvPicPr>
          <p:cNvPr id="5122" name="Picture 2" descr="C:\Dropbox\Documents\Presentations\Rostock\images\Shakespeare-tragedie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1295400"/>
            <a:ext cx="4800600" cy="3320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1371600"/>
            <a:ext cx="3505200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400" dirty="0"/>
              <a:t>A new form of literary criticism?</a:t>
            </a:r>
          </a:p>
          <a:p>
            <a:pPr>
              <a:spcAft>
                <a:spcPts val="1200"/>
              </a:spcAft>
            </a:pPr>
            <a:r>
              <a:rPr lang="en-US" sz="1600" dirty="0"/>
              <a:t>Martin </a:t>
            </a:r>
            <a:r>
              <a:rPr lang="en-US" sz="1600" dirty="0" err="1"/>
              <a:t>Grandjean</a:t>
            </a:r>
            <a:r>
              <a:rPr lang="en-US" sz="1600" dirty="0"/>
              <a:t> looked at the structure of Shakespeare tragedies through character interactions. </a:t>
            </a:r>
          </a:p>
          <a:p>
            <a:pPr>
              <a:spcAft>
                <a:spcPts val="1200"/>
              </a:spcAft>
            </a:pPr>
            <a:r>
              <a:rPr lang="en-US" sz="1600" dirty="0"/>
              <a:t>Each circle (node) represents a character, and an edge represents two characters who appeared in the same scene.</a:t>
            </a:r>
          </a:p>
          <a:p>
            <a:pPr>
              <a:spcAft>
                <a:spcPts val="1200"/>
              </a:spcAft>
            </a:pPr>
            <a:r>
              <a:rPr lang="en-US" sz="1600" dirty="0"/>
              <a:t>The structural characteristics of the graphs have meaningful interpretations.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09600" y="6019800"/>
            <a:ext cx="7467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From: </a:t>
            </a:r>
            <a:r>
              <a:rPr lang="en-US" sz="1400" dirty="0">
                <a:hlinkClick r:id="rId3"/>
              </a:rPr>
              <a:t>https://flowingdata.com/2015/12/30/shakespeare-tragedies-as-network-graphs/</a:t>
            </a:r>
            <a:r>
              <a:rPr lang="en-US" sz="1400" dirty="0"/>
              <a:t>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524000"/>
            <a:ext cx="3735458" cy="4148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945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Semantic memory: Cognitive structure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62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2286000"/>
            <a:ext cx="4883810" cy="387809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19200"/>
            <a:ext cx="822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Various tasks can be used to assess the relations among words/concepts in our semantic memory</a:t>
            </a:r>
          </a:p>
          <a:p>
            <a:r>
              <a:rPr lang="en-US" dirty="0"/>
              <a:t>The data can be used to calculate measures of </a:t>
            </a:r>
            <a:r>
              <a:rPr lang="en-US" dirty="0">
                <a:solidFill>
                  <a:srgbClr val="FF0000"/>
                </a:solidFill>
              </a:rPr>
              <a:t>similarity</a:t>
            </a:r>
            <a:r>
              <a:rPr lang="en-US" dirty="0"/>
              <a:t>, and be shown in network or other diagrams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3400" y="2743200"/>
            <a:ext cx="2971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</a:rPr>
              <a:t>Verbal fluency task</a:t>
            </a:r>
            <a:r>
              <a:rPr lang="en-US" sz="1600" dirty="0"/>
              <a:t>: Say/write all the names of [animals, countries, …] you can in 1 minute.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3400" y="4572000"/>
            <a:ext cx="2743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</a:rPr>
              <a:t>Similarity ratings</a:t>
            </a:r>
            <a:r>
              <a:rPr lang="en-US" sz="1600" dirty="0"/>
              <a:t>: For each pair, indicate how similar they are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09600" y="6164095"/>
            <a:ext cx="7620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From: </a:t>
            </a:r>
            <a:r>
              <a:rPr lang="en-US" sz="1200" dirty="0" err="1"/>
              <a:t>Wulff</a:t>
            </a:r>
            <a:r>
              <a:rPr lang="en-US" sz="1200" dirty="0"/>
              <a:t> et al. (2018), Structural differences in the semantic networks of younger and older adults</a:t>
            </a:r>
          </a:p>
        </p:txBody>
      </p:sp>
    </p:spTree>
    <p:extLst>
      <p:ext uri="{BB962C8B-B14F-4D97-AF65-F5344CB8AC3E}">
        <p14:creationId xmlns:p14="http://schemas.microsoft.com/office/powerpoint/2010/main" val="149251936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Semantic memory: Cognitive structure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1524000"/>
            <a:ext cx="3950476" cy="5213334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63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57200" y="1371600"/>
            <a:ext cx="41910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Do younger and older adults differ on measures calculated from their network diagrams?</a:t>
            </a:r>
          </a:p>
          <a:p>
            <a:endParaRPr lang="en-US" dirty="0"/>
          </a:p>
          <a:p>
            <a:r>
              <a:rPr lang="en-US" dirty="0"/>
              <a:t>&lt;k&gt; : Average “degree” # of connections</a:t>
            </a:r>
          </a:p>
          <a:p>
            <a:r>
              <a:rPr lang="en-US" dirty="0"/>
              <a:t>C : average local clustering</a:t>
            </a:r>
          </a:p>
          <a:p>
            <a:r>
              <a:rPr lang="en-US" dirty="0"/>
              <a:t>L : average path length in network</a:t>
            </a:r>
          </a:p>
          <a:p>
            <a:endParaRPr lang="en-US" dirty="0"/>
          </a:p>
          <a:p>
            <a:r>
              <a:rPr lang="el-GR" dirty="0">
                <a:solidFill>
                  <a:srgbClr val="FF0000"/>
                </a:solidFill>
              </a:rPr>
              <a:t>Δ</a:t>
            </a:r>
            <a:r>
              <a:rPr lang="en-US" dirty="0">
                <a:solidFill>
                  <a:srgbClr val="FF0000"/>
                </a:solidFill>
              </a:rPr>
              <a:t>() : young – old difference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715000" y="1219200"/>
            <a:ext cx="838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Fluency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467600" y="1219200"/>
            <a:ext cx="990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Similarity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3400" y="4495800"/>
            <a:ext cx="41148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IMHO, this graph tries to do too much.</a:t>
            </a:r>
          </a:p>
          <a:p>
            <a:endParaRPr lang="en-US" dirty="0"/>
          </a:p>
          <a:p>
            <a:r>
              <a:rPr lang="en-US" dirty="0"/>
              <a:t>The fluency data is most important to their argument.</a:t>
            </a:r>
          </a:p>
          <a:p>
            <a:r>
              <a:rPr lang="en-US" dirty="0"/>
              <a:t> </a:t>
            </a:r>
            <a:r>
              <a:rPr lang="el-GR" dirty="0"/>
              <a:t>Δ</a:t>
            </a:r>
            <a:r>
              <a:rPr lang="en-US" dirty="0"/>
              <a:t>L &amp; </a:t>
            </a:r>
            <a:r>
              <a:rPr lang="el-GR" dirty="0"/>
              <a:t>Δ </a:t>
            </a:r>
            <a:r>
              <a:rPr lang="en-US" dirty="0"/>
              <a:t>&lt;k&gt; show consistent differences between young &amp; old </a:t>
            </a:r>
          </a:p>
        </p:txBody>
      </p:sp>
    </p:spTree>
    <p:extLst>
      <p:ext uri="{BB962C8B-B14F-4D97-AF65-F5344CB8AC3E}">
        <p14:creationId xmlns:p14="http://schemas.microsoft.com/office/powerpoint/2010/main" val="150003345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i="1" dirty="0"/>
              <a:t>Love, Actually</a:t>
            </a:r>
            <a:r>
              <a:rPr lang="en-CA" dirty="0"/>
              <a:t>: Interactive app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64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1600200"/>
            <a:ext cx="4600000" cy="4000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90600" y="5867400"/>
            <a:ext cx="6553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/>
              <a:t>Interactive Shiny app: </a:t>
            </a:r>
            <a:r>
              <a:rPr lang="en-CA" sz="1600" dirty="0">
                <a:hlinkClick r:id="rId3"/>
              </a:rPr>
              <a:t>https://dgrtwo.shinyapps.io/love-actually-network/</a:t>
            </a:r>
            <a:r>
              <a:rPr lang="en-CA" sz="1600" dirty="0"/>
              <a:t>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" y="1999750"/>
            <a:ext cx="3600450" cy="360045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57200" y="1066800"/>
            <a:ext cx="8257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Interactions among characters in </a:t>
            </a:r>
            <a:r>
              <a:rPr lang="en-CA" i="1" dirty="0"/>
              <a:t>Love, Actually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3400" y="1600200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Data:</a:t>
            </a:r>
          </a:p>
        </p:txBody>
      </p:sp>
    </p:spTree>
    <p:extLst>
      <p:ext uri="{BB962C8B-B14F-4D97-AF65-F5344CB8AC3E}">
        <p14:creationId xmlns:p14="http://schemas.microsoft.com/office/powerpoint/2010/main" val="49766400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WikiLeaks Iraq war logs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65</a:t>
            </a:fld>
            <a:endParaRPr lang="en-US"/>
          </a:p>
        </p:txBody>
      </p:sp>
      <p:pic>
        <p:nvPicPr>
          <p:cNvPr id="4" name="Picture 3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398" y="1295400"/>
            <a:ext cx="4128135" cy="536448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3400" y="1524000"/>
            <a:ext cx="3352800" cy="4862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dirty="0"/>
              <a:t>Johnathan Stray &amp; Julian Burgess analyzed &gt; 11,000 documents for SIGACT (“significant action”) reports from the 2006 Iraqi civil war made available by WikiLeaks.</a:t>
            </a:r>
          </a:p>
          <a:p>
            <a:pPr>
              <a:spcAft>
                <a:spcPts val="1200"/>
              </a:spcAft>
            </a:pPr>
            <a:r>
              <a:rPr lang="en-US" dirty="0"/>
              <a:t>Each report is a dot. Each dot is labelled by the three most “characteristic” words in that report. </a:t>
            </a:r>
          </a:p>
          <a:p>
            <a:pPr>
              <a:spcAft>
                <a:spcPts val="1200"/>
              </a:spcAft>
            </a:pPr>
            <a:r>
              <a:rPr lang="en-US" dirty="0"/>
              <a:t>Documents that are “similar” have edges drawn between them, width ~ similarity</a:t>
            </a:r>
          </a:p>
          <a:p>
            <a:pPr>
              <a:spcAft>
                <a:spcPts val="1200"/>
              </a:spcAft>
            </a:pPr>
            <a:r>
              <a:rPr lang="en-US" dirty="0"/>
              <a:t>The graph-drawing algorithm placed similar nodes together </a:t>
            </a:r>
          </a:p>
          <a:p>
            <a:pPr>
              <a:spcAft>
                <a:spcPts val="1200"/>
              </a:spcAft>
            </a:pP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33400" y="6400800"/>
            <a:ext cx="5943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From: </a:t>
            </a:r>
            <a:r>
              <a:rPr lang="en-US" sz="1200" dirty="0">
                <a:hlinkClick r:id="rId4"/>
              </a:rPr>
              <a:t>http://jonathanstray.com/a-full-text-visualization-of-the-iraq-war-logs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6322196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WikiLeaks Iraq war logs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66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57200" y="1219200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Certain themes became clear, and could be studied in rich detail</a:t>
            </a:r>
          </a:p>
          <a:p>
            <a:r>
              <a:rPr lang="en-US" dirty="0"/>
              <a:t>The underlying methods use “term frequency–inverse document frequency” measures of </a:t>
            </a:r>
            <a:r>
              <a:rPr lang="en-US" dirty="0">
                <a:solidFill>
                  <a:srgbClr val="FF0000"/>
                </a:solidFill>
              </a:rPr>
              <a:t>text-mining</a:t>
            </a:r>
            <a:r>
              <a:rPr lang="en-US" dirty="0"/>
              <a:t>. 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548640" y="2380565"/>
            <a:ext cx="3962400" cy="4085511"/>
            <a:chOff x="609600" y="2057400"/>
            <a:chExt cx="3962400" cy="4085511"/>
          </a:xfrm>
        </p:grpSpPr>
        <p:pic>
          <p:nvPicPr>
            <p:cNvPr id="4" name="Picture 3">
              <a:hlinkClick r:id="rId2"/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" y="2819400"/>
              <a:ext cx="3840480" cy="2957170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609600" y="5896690"/>
              <a:ext cx="39624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hlinkClick r:id="rId2"/>
                </a:rPr>
                <a:t>http://jonathanstray.com/wp-content/uploads/2010/12/Murders.png</a:t>
              </a:r>
              <a:r>
                <a:rPr lang="en-US" sz="1000" dirty="0"/>
                <a:t> 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09600" y="2057400"/>
              <a:ext cx="38404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Murder cluster. All contain the word “corpse”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511040" y="2532965"/>
            <a:ext cx="4343400" cy="3923585"/>
            <a:chOff x="4572000" y="2209800"/>
            <a:chExt cx="4343400" cy="3923585"/>
          </a:xfrm>
        </p:grpSpPr>
        <p:pic>
          <p:nvPicPr>
            <p:cNvPr id="5" name="Picture 4">
              <a:hlinkClick r:id="rId4"/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24400" y="2809875"/>
              <a:ext cx="3840480" cy="2893162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4572000" y="5887164"/>
              <a:ext cx="43434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hlinkClick r:id="rId4"/>
                </a:rPr>
                <a:t>http://jonathanstray.com/wp-content/uploads/2010/12/Torture-abduction.png</a:t>
              </a:r>
              <a:r>
                <a:rPr lang="en-US" sz="1000" dirty="0"/>
                <a:t> 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724400" y="2209800"/>
              <a:ext cx="38404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Torture-abduction cluster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2539527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Twitter network of R users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67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47775"/>
            <a:ext cx="5143748" cy="51437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85800" y="6248400"/>
            <a:ext cx="7162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From: </a:t>
            </a:r>
            <a:r>
              <a:rPr lang="en-US" sz="1400" dirty="0">
                <a:hlinkClick r:id="rId3"/>
              </a:rPr>
              <a:t>https://perrystephenson.me/2018/09/29/the-r-twitter-network/</a:t>
            </a:r>
            <a:r>
              <a:rPr lang="en-US" sz="1400" dirty="0"/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676400"/>
            <a:ext cx="3352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Perry Stephenson explores the connections among the top 50 R users on Twitter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5800" y="4495800"/>
            <a:ext cx="3429000" cy="830997"/>
          </a:xfrm>
          <a:prstGeom prst="rect">
            <a:avLst/>
          </a:prstGeom>
          <a:solidFill>
            <a:srgbClr val="FFFF00">
              <a:alpha val="25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library(</a:t>
            </a:r>
            <a:r>
              <a:rPr lang="en-US" sz="1600" dirty="0" err="1"/>
              <a:t>rtweet</a:t>
            </a:r>
            <a:r>
              <a:rPr lang="en-US" sz="1600" dirty="0"/>
              <a:t>) </a:t>
            </a:r>
          </a:p>
          <a:p>
            <a:r>
              <a:rPr lang="en-US" sz="1600" dirty="0"/>
              <a:t>followers &lt;- </a:t>
            </a:r>
            <a:r>
              <a:rPr lang="en-US" sz="1600" dirty="0" err="1"/>
              <a:t>get_followers</a:t>
            </a:r>
            <a:r>
              <a:rPr lang="en-US" sz="1600" dirty="0"/>
              <a:t>(“</a:t>
            </a:r>
            <a:r>
              <a:rPr lang="en-US" sz="1600" dirty="0" err="1"/>
              <a:t>datavisFriendly</a:t>
            </a:r>
            <a:r>
              <a:rPr lang="en-US" sz="1600" dirty="0"/>
              <a:t>"))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09600" y="3525182"/>
            <a:ext cx="320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</a:t>
            </a:r>
            <a:r>
              <a:rPr lang="en-US" dirty="0" err="1"/>
              <a:t>rtweet</a:t>
            </a:r>
            <a:r>
              <a:rPr lang="en-US" dirty="0"/>
              <a:t> package provides access to Twitter info</a:t>
            </a:r>
          </a:p>
        </p:txBody>
      </p:sp>
    </p:spTree>
    <p:extLst>
      <p:ext uri="{BB962C8B-B14F-4D97-AF65-F5344CB8AC3E}">
        <p14:creationId xmlns:p14="http://schemas.microsoft.com/office/powerpoint/2010/main" val="170948205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631" y="0"/>
            <a:ext cx="2436019" cy="3400426"/>
          </a:xfrm>
          <a:prstGeom prst="flowChartDocument">
            <a:avLst/>
          </a:prstGeom>
          <a:solidFill>
            <a:srgbClr val="483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730E53-65B1-4761-85B1-32B235AEDC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71162"/>
            <a:ext cx="2130136" cy="2371148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Twitter circles</a:t>
            </a:r>
            <a:br>
              <a:rPr lang="en-US" sz="2800" dirty="0">
                <a:solidFill>
                  <a:srgbClr val="FFFFFF"/>
                </a:solidFill>
              </a:rPr>
            </a:br>
            <a:br>
              <a:rPr lang="en-US" sz="2800" dirty="0">
                <a:solidFill>
                  <a:srgbClr val="FFFFFF"/>
                </a:solidFill>
              </a:rPr>
            </a:br>
            <a:r>
              <a:rPr lang="en-US" sz="2800" dirty="0">
                <a:solidFill>
                  <a:srgbClr val="FFFFFF"/>
                </a:solidFill>
              </a:rPr>
              <a:t>Who do I most often interact with?</a:t>
            </a:r>
          </a:p>
        </p:txBody>
      </p:sp>
      <p:pic>
        <p:nvPicPr>
          <p:cNvPr id="5" name="Picture 4" descr="A picture containing text, posing&#10;&#10;Description automatically generated">
            <a:extLst>
              <a:ext uri="{FF2B5EF4-FFF2-40B4-BE49-F238E27FC236}">
                <a16:creationId xmlns:a16="http://schemas.microsoft.com/office/drawing/2014/main" id="{A6DFE48D-3F17-47AD-92A0-F10E919977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5949" y="674161"/>
            <a:ext cx="5510653" cy="551065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9A4A83-0DF3-48D3-921B-D773B6052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94857" y="6356350"/>
            <a:ext cx="469082" cy="365125"/>
          </a:xfrm>
          <a:noFill/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fld id="{621225AB-15B9-4C79-A121-04D1DC7E2307}" type="slidenum">
              <a:rPr lang="en-US" smtClean="0"/>
              <a:pPr algn="l">
                <a:spcAft>
                  <a:spcPts val="600"/>
                </a:spcAft>
              </a:pPr>
              <a:t>68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197C54-CB93-4BA8-B551-1C9196E6EBAF}"/>
              </a:ext>
            </a:extLst>
          </p:cNvPr>
          <p:cNvSpPr txBox="1"/>
          <p:nvPr/>
        </p:nvSpPr>
        <p:spPr>
          <a:xfrm>
            <a:off x="478631" y="3810000"/>
            <a:ext cx="2436019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Three rings to show my twitter world</a:t>
            </a:r>
          </a:p>
          <a:p>
            <a:endParaRPr lang="en-US" dirty="0"/>
          </a:p>
          <a:p>
            <a:r>
              <a:rPr lang="en-US" sz="1600" dirty="0"/>
              <a:t>One ring to rule them all:</a:t>
            </a:r>
          </a:p>
          <a:p>
            <a:r>
              <a:rPr lang="en-US" sz="1600" dirty="0"/>
              <a:t>@</a:t>
            </a:r>
            <a:r>
              <a:rPr lang="en-US" sz="1600" dirty="0" err="1"/>
              <a:t>datavisFriendly</a:t>
            </a:r>
            <a:endParaRPr lang="en-US" sz="1600" dirty="0"/>
          </a:p>
          <a:p>
            <a:endParaRPr lang="en-US" dirty="0"/>
          </a:p>
          <a:p>
            <a:r>
              <a:rPr lang="en-US" sz="1600" dirty="0"/>
              <a:t>Other rings: #</a:t>
            </a:r>
            <a:r>
              <a:rPr lang="en-US" sz="1600" dirty="0" err="1"/>
              <a:t>datavis</a:t>
            </a:r>
            <a:r>
              <a:rPr lang="en-US" sz="1600" dirty="0"/>
              <a:t>, #maps, #</a:t>
            </a:r>
            <a:r>
              <a:rPr lang="en-US" sz="1600" dirty="0" err="1"/>
              <a:t>rstats</a:t>
            </a:r>
            <a:r>
              <a:rPr lang="en-US" sz="1600" dirty="0"/>
              <a:t>, #psy6135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12EC2C-7CD6-42AF-BF06-4A53C198997A}"/>
              </a:ext>
            </a:extLst>
          </p:cNvPr>
          <p:cNvSpPr txBox="1"/>
          <p:nvPr/>
        </p:nvSpPr>
        <p:spPr>
          <a:xfrm>
            <a:off x="3155949" y="6326689"/>
            <a:ext cx="34850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Generated by </a:t>
            </a:r>
            <a:r>
              <a:rPr lang="en-US" sz="1200" dirty="0">
                <a:hlinkClick r:id="rId3"/>
              </a:rPr>
              <a:t>http://chirpty.com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2495861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3A5F40F5-B325-4A68-9FEB-3BE73B3A13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195" r="9091" b="10952"/>
          <a:stretch/>
        </p:blipFill>
        <p:spPr>
          <a:xfrm>
            <a:off x="2642616" y="10"/>
            <a:ext cx="6501384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7004404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CB6EE7-37A1-4A2D-A106-DFB0FBED4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485" y="1122363"/>
            <a:ext cx="301752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200">
                <a:solidFill>
                  <a:schemeClr val="tx1"/>
                </a:solidFill>
              </a:rPr>
              <a:t>Tree-based Visualization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879C3F-C93D-4B20-9499-2562B44CA3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8485" y="4872922"/>
            <a:ext cx="3017519" cy="1208141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1700">
                <a:solidFill>
                  <a:schemeClr val="tx1"/>
                </a:solidFill>
              </a:rPr>
              <a:t>Branching patterns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1700">
                <a:solidFill>
                  <a:schemeClr val="tx1"/>
                </a:solidFill>
              </a:rPr>
              <a:t>History as a tree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1700">
                <a:solidFill>
                  <a:schemeClr val="tx1"/>
                </a:solidFill>
              </a:rPr>
              <a:t>Treemaps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1653" y="434802"/>
            <a:ext cx="146304" cy="5280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0771" y="4546920"/>
            <a:ext cx="298323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7CC4F4-717D-4050-AB88-7A0A632300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728114" y="63563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621225AB-15B9-4C79-A121-04D1DC7E2307}" type="slidenum">
              <a:rPr lang="en-US" sz="1000">
                <a:solidFill>
                  <a:schemeClr val="tx1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69</a:t>
            </a:fld>
            <a:endParaRPr lang="en-US" sz="1000">
              <a:solidFill>
                <a:schemeClr val="tx1"/>
              </a:solidFill>
              <a:latin typeface="Calibri" panose="020F0502020204030204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AFC9A7-F172-4290-A291-51FE8B33AECD}"/>
              </a:ext>
            </a:extLst>
          </p:cNvPr>
          <p:cNvSpPr txBox="1"/>
          <p:nvPr/>
        </p:nvSpPr>
        <p:spPr>
          <a:xfrm>
            <a:off x="2243356" y="6297927"/>
            <a:ext cx="495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Ramon </a:t>
            </a:r>
            <a:r>
              <a:rPr lang="en-US" dirty="0" err="1"/>
              <a:t>Llull</a:t>
            </a:r>
            <a:r>
              <a:rPr lang="en-US" dirty="0"/>
              <a:t>, 1298, Tree of Philosophy of Love </a:t>
            </a:r>
          </a:p>
        </p:txBody>
      </p:sp>
    </p:spTree>
    <p:extLst>
      <p:ext uri="{BB962C8B-B14F-4D97-AF65-F5344CB8AC3E}">
        <p14:creationId xmlns:p14="http://schemas.microsoft.com/office/powerpoint/2010/main" val="39700653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1.5D: </a:t>
            </a:r>
            <a:r>
              <a:rPr lang="en-US" dirty="0" err="1"/>
              <a:t>Dotplots</a:t>
            </a:r>
            <a:r>
              <a:rPr lang="en-US" dirty="0"/>
              <a:t> &amp; boxplots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1188720"/>
            <a:ext cx="4572000" cy="4572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953138"/>
            <a:ext cx="342900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Boxplots summarize the important characteristics of a </a:t>
            </a:r>
            <a:r>
              <a:rPr lang="en-US" sz="1600" dirty="0" err="1"/>
              <a:t>univariate</a:t>
            </a:r>
            <a:r>
              <a:rPr lang="en-US" sz="1600" dirty="0"/>
              <a:t> data distribution: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center (median)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spread (IQR)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shape (symmetric? skewed?)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outliers?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472973" y="3654755"/>
            <a:ext cx="3321254" cy="1302449"/>
            <a:chOff x="660808" y="3185556"/>
            <a:chExt cx="3321254" cy="1302449"/>
          </a:xfrm>
        </p:grpSpPr>
        <p:sp>
          <p:nvSpPr>
            <p:cNvPr id="6" name="Rectangle 5"/>
            <p:cNvSpPr/>
            <p:nvPr/>
          </p:nvSpPr>
          <p:spPr>
            <a:xfrm>
              <a:off x="1270408" y="3462555"/>
              <a:ext cx="990600" cy="381000"/>
            </a:xfrm>
            <a:prstGeom prst="rect">
              <a:avLst/>
            </a:prstGeom>
            <a:solidFill>
              <a:schemeClr val="tx2">
                <a:lumMod val="20000"/>
                <a:lumOff val="80000"/>
                <a:alpha val="5000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Connector 7"/>
            <p:cNvCxnSpPr/>
            <p:nvPr/>
          </p:nvCxnSpPr>
          <p:spPr>
            <a:xfrm>
              <a:off x="1575208" y="3462555"/>
              <a:ext cx="0" cy="381000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>
              <a:stCxn id="6" idx="1"/>
            </p:cNvCxnSpPr>
            <p:nvPr/>
          </p:nvCxnSpPr>
          <p:spPr>
            <a:xfrm flipH="1">
              <a:off x="889408" y="3653055"/>
              <a:ext cx="3810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2261008" y="3667709"/>
              <a:ext cx="8382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1022758" y="3200945"/>
              <a:ext cx="49530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25%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046045" y="3200945"/>
              <a:ext cx="429926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en-US" sz="1100" dirty="0">
                  <a:solidFill>
                    <a:prstClr val="black"/>
                  </a:solidFill>
                </a:rPr>
                <a:t>75%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346608" y="3185556"/>
              <a:ext cx="52798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M</a:t>
              </a:r>
            </a:p>
          </p:txBody>
        </p:sp>
        <p:sp>
          <p:nvSpPr>
            <p:cNvPr id="14" name="Right Brace 13"/>
            <p:cNvSpPr/>
            <p:nvPr/>
          </p:nvSpPr>
          <p:spPr>
            <a:xfrm rot="5400000">
              <a:off x="1633711" y="3580048"/>
              <a:ext cx="263993" cy="1028700"/>
            </a:xfrm>
            <a:prstGeom prst="rightBrac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422808" y="4226395"/>
              <a:ext cx="68580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IQR</a:t>
              </a:r>
            </a:p>
          </p:txBody>
        </p:sp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0808" y="3586380"/>
              <a:ext cx="133350" cy="133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04008" y="3601061"/>
              <a:ext cx="133350" cy="133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8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75408" y="3598964"/>
              <a:ext cx="133350" cy="133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9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52850" y="3586380"/>
              <a:ext cx="133350" cy="133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" name="TextBox 14"/>
            <p:cNvSpPr txBox="1"/>
            <p:nvPr/>
          </p:nvSpPr>
          <p:spPr>
            <a:xfrm>
              <a:off x="2959304" y="3843555"/>
              <a:ext cx="102275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outliers</a:t>
              </a: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457200" y="5067979"/>
            <a:ext cx="33528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This example overlays the boxplot with a jittered </a:t>
            </a:r>
            <a:r>
              <a:rPr lang="en-US" sz="1400" dirty="0" err="1"/>
              <a:t>dotplot</a:t>
            </a:r>
            <a:r>
              <a:rPr lang="en-US" sz="1400" dirty="0"/>
              <a:t>, so we can also see the individual observations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39648" y="6096000"/>
            <a:ext cx="78423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This visualization made the </a:t>
            </a:r>
            <a:r>
              <a:rPr lang="en-US" sz="1400" dirty="0" err="1"/>
              <a:t>longlist</a:t>
            </a:r>
            <a:r>
              <a:rPr lang="en-US" sz="1400" dirty="0"/>
              <a:t> for the 2015 Kantar Information is beautiful award. Data &amp; R code: </a:t>
            </a:r>
            <a:r>
              <a:rPr lang="en-US" sz="1400" dirty="0">
                <a:hlinkClick r:id="rId4"/>
              </a:rPr>
              <a:t>https://github.com/zonination/perceptions</a:t>
            </a:r>
            <a:r>
              <a:rPr lang="en-US" sz="1400" dirty="0"/>
              <a:t> 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57200" y="1143000"/>
            <a:ext cx="3505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What number do you give to a probability phrase?</a:t>
            </a:r>
          </a:p>
        </p:txBody>
      </p:sp>
    </p:spTree>
    <p:extLst>
      <p:ext uri="{BB962C8B-B14F-4D97-AF65-F5344CB8AC3E}">
        <p14:creationId xmlns:p14="http://schemas.microsoft.com/office/powerpoint/2010/main" val="93038636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Tree diagrams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70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436" y="1920990"/>
            <a:ext cx="2383155" cy="350901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1920990"/>
            <a:ext cx="3813463" cy="364721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11430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Trees are natural, organic visual metaphors for branching processes and space-filling designs.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800600" y="5715000"/>
            <a:ext cx="38134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Charles Darwin’s first visual sketch of the evolution of species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3400" y="5715000"/>
            <a:ext cx="39175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Ramon </a:t>
            </a:r>
            <a:r>
              <a:rPr lang="en-US" dirty="0" err="1"/>
              <a:t>Llull’s</a:t>
            </a:r>
            <a:r>
              <a:rPr lang="en-US" dirty="0"/>
              <a:t> tree of science, showing roots and branches of knowledge</a:t>
            </a:r>
          </a:p>
        </p:txBody>
      </p:sp>
    </p:spTree>
    <p:extLst>
      <p:ext uri="{BB962C8B-B14F-4D97-AF65-F5344CB8AC3E}">
        <p14:creationId xmlns:p14="http://schemas.microsoft.com/office/powerpoint/2010/main" val="389653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CA0A9-2901-4892-838C-E78804BE550C}" type="slidenum">
              <a:rPr lang="en-US" altLang="en-US"/>
              <a:pPr/>
              <a:t>71</a:t>
            </a:fld>
            <a:endParaRPr lang="en-US" altLang="en-US"/>
          </a:p>
        </p:txBody>
      </p:sp>
      <p:pic>
        <p:nvPicPr>
          <p:cNvPr id="109572" name="Picture 4" descr="geschict100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799" y="152400"/>
            <a:ext cx="5991225" cy="624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9573" name="Rectangle 5"/>
          <p:cNvSpPr>
            <a:spLocks noChangeArrowheads="1"/>
          </p:cNvSpPr>
          <p:nvPr/>
        </p:nvSpPr>
        <p:spPr bwMode="auto">
          <a:xfrm>
            <a:off x="42863" y="609600"/>
            <a:ext cx="2743200" cy="16619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75000"/>
              </a:lnSpc>
            </a:pPr>
            <a:r>
              <a:rPr lang="en-US" altLang="en-US" sz="3600" dirty="0">
                <a:solidFill>
                  <a:srgbClr val="0000FF"/>
                </a:solidFill>
              </a:rPr>
              <a:t>History as a Tree:</a:t>
            </a:r>
          </a:p>
          <a:p>
            <a:r>
              <a:rPr lang="en-US" altLang="en-US" sz="2400" i="1" dirty="0" err="1"/>
              <a:t>Geschictesbaum</a:t>
            </a:r>
            <a:r>
              <a:rPr lang="en-US" altLang="en-US" sz="2400" i="1" dirty="0"/>
              <a:t> Europa </a:t>
            </a:r>
            <a:r>
              <a:rPr lang="en-US" altLang="en-US" sz="2400" dirty="0"/>
              <a:t>(2003)</a:t>
            </a:r>
            <a:endParaRPr lang="en-US" altLang="en-US" sz="2400" i="1" dirty="0"/>
          </a:p>
        </p:txBody>
      </p:sp>
      <p:sp>
        <p:nvSpPr>
          <p:cNvPr id="109574" name="Text Box 6"/>
          <p:cNvSpPr txBox="1">
            <a:spLocks noChangeArrowheads="1"/>
          </p:cNvSpPr>
          <p:nvPr/>
        </p:nvSpPr>
        <p:spPr bwMode="auto">
          <a:xfrm>
            <a:off x="0" y="3124200"/>
            <a:ext cx="2895600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buFontTx/>
              <a:buChar char="•"/>
            </a:pPr>
            <a:r>
              <a:rPr lang="en-US" altLang="en-US" sz="2000" dirty="0"/>
              <a:t> The entire history of Europe in one diagram </a:t>
            </a:r>
          </a:p>
          <a:p>
            <a:pPr algn="l">
              <a:buFontTx/>
              <a:buChar char="•"/>
            </a:pPr>
            <a:r>
              <a:rPr lang="en-US" altLang="en-US" sz="2000" dirty="0"/>
              <a:t> space-filling design: resolution ~ time</a:t>
            </a:r>
            <a:r>
              <a:rPr lang="en-US" altLang="en-US" sz="2000" baseline="30000" dirty="0"/>
              <a:t>2 </a:t>
            </a:r>
          </a:p>
          <a:p>
            <a:pPr algn="l">
              <a:buFontTx/>
              <a:buChar char="•"/>
            </a:pPr>
            <a:r>
              <a:rPr lang="en-US" altLang="en-US" sz="2000" baseline="30000" dirty="0"/>
              <a:t> </a:t>
            </a:r>
            <a:r>
              <a:rPr lang="en-US" altLang="en-US" sz="2000" dirty="0"/>
              <a:t>natural metaphors for roots, branches</a:t>
            </a:r>
            <a:endParaRPr lang="en-US" altLang="en-US" sz="2000" baseline="30000" dirty="0"/>
          </a:p>
        </p:txBody>
      </p:sp>
      <p:sp>
        <p:nvSpPr>
          <p:cNvPr id="2" name="TextBox 1"/>
          <p:cNvSpPr txBox="1"/>
          <p:nvPr/>
        </p:nvSpPr>
        <p:spPr>
          <a:xfrm>
            <a:off x="2786063" y="6553199"/>
            <a:ext cx="5562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Image: </a:t>
            </a:r>
            <a:r>
              <a:rPr lang="en-US" sz="1200" dirty="0">
                <a:hlinkClick r:id="rId4"/>
              </a:rPr>
              <a:t>http://euclid.psych.yorku.ca/SCS/Gallery/images/timelines/geschict1000.jpg</a:t>
            </a:r>
            <a:r>
              <a:rPr lang="en-US" sz="1200" dirty="0"/>
              <a:t> </a:t>
            </a:r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533400" y="5063192"/>
            <a:ext cx="2667000" cy="728008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1752600" y="4419600"/>
            <a:ext cx="1600200" cy="45720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357782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6FFFD-3F96-439C-9F4F-77934B081D93}" type="slidenum">
              <a:rPr lang="en-US" altLang="en-US"/>
              <a:pPr/>
              <a:t>72</a:t>
            </a:fld>
            <a:endParaRPr lang="en-US" altLang="en-US"/>
          </a:p>
        </p:txBody>
      </p:sp>
      <p:pic>
        <p:nvPicPr>
          <p:cNvPr id="110596" name="Picture 4" descr="geschict-snip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381000"/>
            <a:ext cx="4495800" cy="2570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0597" name="Picture 5" descr="geschict-snip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3581400"/>
            <a:ext cx="4495800" cy="2682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0598" name="Text Box 6"/>
          <p:cNvSpPr txBox="1">
            <a:spLocks noChangeArrowheads="1"/>
          </p:cNvSpPr>
          <p:nvPr/>
        </p:nvSpPr>
        <p:spPr bwMode="auto">
          <a:xfrm>
            <a:off x="304800" y="533400"/>
            <a:ext cx="38100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3600" dirty="0">
                <a:solidFill>
                  <a:srgbClr val="0000FF"/>
                </a:solidFill>
              </a:rPr>
              <a:t>History as a Tree</a:t>
            </a:r>
          </a:p>
        </p:txBody>
      </p:sp>
      <p:sp>
        <p:nvSpPr>
          <p:cNvPr id="110599" name="Text Box 7"/>
          <p:cNvSpPr txBox="1">
            <a:spLocks noChangeArrowheads="1"/>
          </p:cNvSpPr>
          <p:nvPr/>
        </p:nvSpPr>
        <p:spPr bwMode="auto">
          <a:xfrm>
            <a:off x="654050" y="5272088"/>
            <a:ext cx="3341688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buFontTx/>
              <a:buChar char="•"/>
            </a:pPr>
            <a:r>
              <a:rPr lang="en-US" altLang="en-US" sz="2000" baseline="30000"/>
              <a:t> </a:t>
            </a:r>
            <a:r>
              <a:rPr lang="en-US" altLang="en-US" sz="2000"/>
              <a:t>linear horizontal scale </a:t>
            </a:r>
            <a:r>
              <a:rPr lang="en-US" altLang="en-US" sz="2000">
                <a:sym typeface="Wingdings" pitchFamily="2" charset="2"/>
              </a:rPr>
              <a:t> area ~ time</a:t>
            </a:r>
            <a:r>
              <a:rPr lang="en-US" altLang="en-US" sz="2000" baseline="30000">
                <a:sym typeface="Wingdings" pitchFamily="2" charset="2"/>
              </a:rPr>
              <a:t>2</a:t>
            </a:r>
            <a:endParaRPr lang="en-US" altLang="en-US" sz="2000" baseline="30000"/>
          </a:p>
          <a:p>
            <a:pPr algn="l"/>
            <a:endParaRPr lang="en-US" altLang="en-US"/>
          </a:p>
        </p:txBody>
      </p:sp>
      <p:sp>
        <p:nvSpPr>
          <p:cNvPr id="110601" name="Rectangle 9"/>
          <p:cNvSpPr>
            <a:spLocks noChangeArrowheads="1"/>
          </p:cNvSpPr>
          <p:nvPr/>
        </p:nvSpPr>
        <p:spPr bwMode="auto">
          <a:xfrm>
            <a:off x="482600" y="1989138"/>
            <a:ext cx="3398838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buFontTx/>
              <a:buChar char="•"/>
            </a:pPr>
            <a:r>
              <a:rPr lang="en-US" altLang="en-US" sz="2000" dirty="0"/>
              <a:t> Branches for countries &amp; domains of thought</a:t>
            </a:r>
          </a:p>
          <a:p>
            <a:pPr algn="l">
              <a:buFontTx/>
              <a:buChar char="•"/>
            </a:pPr>
            <a:r>
              <a:rPr lang="en-US" altLang="en-US" sz="2000" dirty="0"/>
              <a:t> Leaves for all the details</a:t>
            </a:r>
          </a:p>
        </p:txBody>
      </p:sp>
    </p:spTree>
    <p:extLst>
      <p:ext uri="{BB962C8B-B14F-4D97-AF65-F5344CB8AC3E}">
        <p14:creationId xmlns:p14="http://schemas.microsoft.com/office/powerpoint/2010/main" val="27387429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Treemaps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73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7200" y="1219200"/>
            <a:ext cx="822960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Where has my hard disk space gone?</a:t>
            </a:r>
          </a:p>
          <a:p>
            <a:r>
              <a:rPr lang="en-US" dirty="0" err="1"/>
              <a:t>Treemaps</a:t>
            </a:r>
            <a:r>
              <a:rPr lang="en-US" dirty="0"/>
              <a:t> display hierarchical data as a set of nested rectangles.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2036" y="2362200"/>
            <a:ext cx="4965714" cy="390857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2362200"/>
            <a:ext cx="30480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Each node (leaf) has an area ~ size (file space)</a:t>
            </a:r>
          </a:p>
          <a:p>
            <a:endParaRPr lang="en-US" dirty="0"/>
          </a:p>
          <a:p>
            <a:r>
              <a:rPr lang="en-US" dirty="0"/>
              <a:t>The construction makes efficient use of space</a:t>
            </a:r>
          </a:p>
          <a:p>
            <a:endParaRPr lang="en-US" dirty="0"/>
          </a:p>
          <a:p>
            <a:r>
              <a:rPr lang="en-US" dirty="0"/>
              <a:t>Nesting shows relative size at multiple levels:</a:t>
            </a:r>
          </a:p>
          <a:p>
            <a:r>
              <a:rPr lang="en-US" dirty="0"/>
              <a:t>folder -&gt; subfolder -&gt; …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26785F-03AC-4A7F-BE5D-7F1F5479F105}"/>
              </a:ext>
            </a:extLst>
          </p:cNvPr>
          <p:cNvSpPr txBox="1"/>
          <p:nvPr/>
        </p:nvSpPr>
        <p:spPr>
          <a:xfrm>
            <a:off x="609600" y="6356350"/>
            <a:ext cx="5943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See: </a:t>
            </a:r>
            <a:r>
              <a:rPr lang="en-US" sz="1400" dirty="0">
                <a:hlinkClick r:id="rId3"/>
              </a:rPr>
              <a:t>https://www.cs.umd.edu/hcil/treemap-history/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1959896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E27CE9-9D7B-40DA-B070-0E920C2BB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Treemaps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1198C6-B330-4C4D-BFCF-F03B5BE59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74</a:t>
            </a:fld>
            <a:endParaRPr lang="en-US"/>
          </a:p>
        </p:txBody>
      </p:sp>
      <p:pic>
        <p:nvPicPr>
          <p:cNvPr id="5" name="Picture 4" descr="Chart, treemap chart&#10;&#10;Description automatically generated">
            <a:extLst>
              <a:ext uri="{FF2B5EF4-FFF2-40B4-BE49-F238E27FC236}">
                <a16:creationId xmlns:a16="http://schemas.microsoft.com/office/drawing/2014/main" id="{AEF64154-B6B9-4192-918B-737EB2A9D59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334086"/>
            <a:ext cx="5506404" cy="438738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E01DF31-FDAE-482B-9903-05BC96F32440}"/>
              </a:ext>
            </a:extLst>
          </p:cNvPr>
          <p:cNvSpPr txBox="1"/>
          <p:nvPr/>
        </p:nvSpPr>
        <p:spPr>
          <a:xfrm>
            <a:off x="457200" y="11430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Treemaps</a:t>
            </a:r>
            <a:r>
              <a:rPr lang="en-US" dirty="0"/>
              <a:t> display hierarchical data as a set of nested rectangles.</a:t>
            </a:r>
          </a:p>
          <a:p>
            <a:r>
              <a:rPr lang="en-US" dirty="0"/>
              <a:t>Each node (leaf) has an area ~ size (CO</a:t>
            </a:r>
            <a:r>
              <a:rPr lang="en-US" baseline="-25000" dirty="0"/>
              <a:t>2</a:t>
            </a:r>
            <a:r>
              <a:rPr lang="en-US" dirty="0"/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AD6277-6A87-4E82-9E95-81E97FE70AE6}"/>
              </a:ext>
            </a:extLst>
          </p:cNvPr>
          <p:cNvSpPr txBox="1"/>
          <p:nvPr/>
        </p:nvSpPr>
        <p:spPr>
          <a:xfrm>
            <a:off x="6400800" y="2438400"/>
            <a:ext cx="23622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construction makes efficient use of space</a:t>
            </a:r>
          </a:p>
          <a:p>
            <a:endParaRPr lang="en-US" dirty="0"/>
          </a:p>
          <a:p>
            <a:r>
              <a:rPr lang="en-US" dirty="0"/>
              <a:t>Nesting shows relative size at multiple levels: continent -&gt; country</a:t>
            </a:r>
          </a:p>
          <a:p>
            <a:endParaRPr lang="en-US" dirty="0"/>
          </a:p>
          <a:p>
            <a:r>
              <a:rPr lang="en-US" dirty="0"/>
              <a:t>No limit to the depth of the branches </a:t>
            </a:r>
          </a:p>
        </p:txBody>
      </p:sp>
    </p:spTree>
    <p:extLst>
      <p:ext uri="{BB962C8B-B14F-4D97-AF65-F5344CB8AC3E}">
        <p14:creationId xmlns:p14="http://schemas.microsoft.com/office/powerpoint/2010/main" val="52230467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Treemaps</a:t>
            </a:r>
            <a:r>
              <a:rPr lang="en-US" dirty="0"/>
              <a:t>: Google </a:t>
            </a:r>
            <a:r>
              <a:rPr lang="en-US" dirty="0" err="1"/>
              <a:t>Newsmap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75</a:t>
            </a:fld>
            <a:endParaRPr lang="en-US"/>
          </a:p>
        </p:txBody>
      </p:sp>
      <p:pic>
        <p:nvPicPr>
          <p:cNvPr id="6146" name="Picture 2" descr="C:\Dropbox\Documents\6135\images\trees\newsmap-600x50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1314453"/>
            <a:ext cx="5143500" cy="4337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1447800"/>
            <a:ext cx="28956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They turn out to be useful in a wide range of applications</a:t>
            </a:r>
          </a:p>
          <a:p>
            <a:endParaRPr lang="en-US" dirty="0"/>
          </a:p>
          <a:p>
            <a:r>
              <a:rPr lang="en-US" dirty="0"/>
              <a:t>Google </a:t>
            </a:r>
            <a:r>
              <a:rPr lang="en-US" dirty="0" err="1"/>
              <a:t>NewsMap</a:t>
            </a:r>
            <a:r>
              <a:rPr lang="en-US" dirty="0"/>
              <a:t> shows top news stories with 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Size ~ popularity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Color: domain– </a:t>
            </a:r>
            <a:r>
              <a:rPr lang="en-US" dirty="0">
                <a:solidFill>
                  <a:srgbClr val="FF0000"/>
                </a:solidFill>
              </a:rPr>
              <a:t>world news</a:t>
            </a:r>
            <a:r>
              <a:rPr lang="en-US" dirty="0"/>
              <a:t>, </a:t>
            </a:r>
            <a:r>
              <a:rPr lang="en-US" dirty="0">
                <a:solidFill>
                  <a:srgbClr val="0070C0"/>
                </a:solidFill>
              </a:rPr>
              <a:t>sports</a:t>
            </a:r>
            <a:r>
              <a:rPr lang="en-US" dirty="0"/>
              <a:t>, </a:t>
            </a:r>
            <a:r>
              <a:rPr lang="en-US" dirty="0">
                <a:solidFill>
                  <a:srgbClr val="00B050"/>
                </a:solidFill>
              </a:rPr>
              <a:t>national, </a:t>
            </a:r>
            <a:r>
              <a:rPr lang="en-US" dirty="0"/>
              <a:t>…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Shades: recency</a:t>
            </a:r>
          </a:p>
          <a:p>
            <a:endParaRPr lang="en-US" dirty="0"/>
          </a:p>
          <a:p>
            <a:r>
              <a:rPr lang="en-US" b="1" dirty="0"/>
              <a:t>Interactivity: </a:t>
            </a:r>
            <a:r>
              <a:rPr lang="en-US" dirty="0"/>
              <a:t>Hover, click to show details</a:t>
            </a:r>
          </a:p>
        </p:txBody>
      </p:sp>
    </p:spTree>
    <p:extLst>
      <p:ext uri="{BB962C8B-B14F-4D97-AF65-F5344CB8AC3E}">
        <p14:creationId xmlns:p14="http://schemas.microsoft.com/office/powerpoint/2010/main" val="93387520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Radial trees: </a:t>
            </a:r>
            <a:r>
              <a:rPr lang="en-US" i="1" dirty="0"/>
              <a:t>Visual Thesaurus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76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1314450"/>
            <a:ext cx="5121429" cy="479285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343025"/>
            <a:ext cx="29718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</a:t>
            </a:r>
            <a:r>
              <a:rPr lang="en-US" i="1" dirty="0"/>
              <a:t>Visual Thesaurus</a:t>
            </a:r>
            <a:r>
              <a:rPr lang="en-US" dirty="0"/>
              <a:t>, from </a:t>
            </a:r>
            <a:r>
              <a:rPr lang="en-US" dirty="0" err="1"/>
              <a:t>Thinkmap</a:t>
            </a:r>
            <a:r>
              <a:rPr lang="en-US" dirty="0"/>
              <a:t> was the first application to make word meanings </a:t>
            </a:r>
            <a:r>
              <a:rPr lang="en-US" dirty="0">
                <a:solidFill>
                  <a:srgbClr val="FF0000"/>
                </a:solidFill>
              </a:rPr>
              <a:t>visual</a:t>
            </a:r>
            <a:r>
              <a:rPr lang="en-US" dirty="0"/>
              <a:t> and </a:t>
            </a:r>
            <a:r>
              <a:rPr lang="en-US" dirty="0">
                <a:solidFill>
                  <a:srgbClr val="FF0000"/>
                </a:solidFill>
              </a:rPr>
              <a:t>interactive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They used a radial layout to show the various related senses of given focus word.</a:t>
            </a:r>
          </a:p>
          <a:p>
            <a:endParaRPr lang="en-US" dirty="0"/>
          </a:p>
          <a:p>
            <a:r>
              <a:rPr lang="en-US" dirty="0"/>
              <a:t>This application was incisive in  promoting ideas of interaction with tree-based data: query, zoom, tool-tips,  …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6172200"/>
            <a:ext cx="5105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This fig from Manuel Lima, </a:t>
            </a:r>
            <a:r>
              <a:rPr lang="en-US" sz="1400" i="1" dirty="0"/>
              <a:t>The Book of Trees</a:t>
            </a:r>
            <a:r>
              <a:rPr lang="en-US" sz="1400" dirty="0"/>
              <a:t>, p. 127</a:t>
            </a:r>
          </a:p>
        </p:txBody>
      </p:sp>
    </p:spTree>
    <p:extLst>
      <p:ext uri="{BB962C8B-B14F-4D97-AF65-F5344CB8AC3E}">
        <p14:creationId xmlns:p14="http://schemas.microsoft.com/office/powerpoint/2010/main" val="345537609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62601" y="877824"/>
            <a:ext cx="3065480" cy="2889114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700" dirty="0">
                <a:solidFill>
                  <a:schemeClr val="tx1"/>
                </a:solidFill>
              </a:rPr>
              <a:t>Animation &amp; Interactive Graphics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98458" y="4041259"/>
            <a:ext cx="3240741" cy="2511942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dirty="0">
                <a:solidFill>
                  <a:schemeClr val="tx1"/>
                </a:solidFill>
              </a:rPr>
              <a:t>Origins: Visualizing motion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dirty="0">
                <a:solidFill>
                  <a:schemeClr val="tx1"/>
                </a:solidFill>
              </a:rPr>
              <a:t>Animated graphics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dirty="0">
                <a:solidFill>
                  <a:schemeClr val="tx1"/>
                </a:solidFill>
              </a:rPr>
              <a:t>Dynamically updated graphics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dirty="0">
                <a:solidFill>
                  <a:schemeClr val="tx1"/>
                </a:solidFill>
              </a:rPr>
              <a:t>Linking views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dirty="0">
                <a:solidFill>
                  <a:schemeClr val="tx1"/>
                </a:solidFill>
              </a:rPr>
              <a:t>Interactive application development frameworks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endParaRPr lang="en-US" sz="700" dirty="0">
              <a:solidFill>
                <a:schemeClr val="tx1"/>
              </a:solidFill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0" y="0"/>
            <a:ext cx="5391039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2" descr="C:\Users\friendly\Dropbox\Documents\TOGS\ch09-motion\fig\Georges_Demeny_4000w_600_615.jpg">
            <a:extLst>
              <a:ext uri="{FF2B5EF4-FFF2-40B4-BE49-F238E27FC236}">
                <a16:creationId xmlns:a16="http://schemas.microsoft.com/office/drawing/2014/main" id="{FB43F119-EF96-452A-BD3A-F52A44F52C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42" r="15523"/>
          <a:stretch/>
        </p:blipFill>
        <p:spPr bwMode="auto">
          <a:xfrm>
            <a:off x="20" y="10"/>
            <a:ext cx="5271352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252460" y="603504"/>
            <a:ext cx="411480" cy="548640"/>
          </a:xfrm>
          <a:prstGeom prst="ellipse">
            <a:avLst/>
          </a:prstGeom>
          <a:solidFill>
            <a:srgbClr val="7F7F7F"/>
          </a:solidFill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pPr algn="ctr">
              <a:spcAft>
                <a:spcPts val="600"/>
              </a:spcAft>
              <a:defRPr/>
            </a:pPr>
            <a:fld id="{621225AB-15B9-4C79-A121-04D1DC7E2307}" type="slidenum">
              <a:rPr lang="en-US" sz="1300">
                <a:solidFill>
                  <a:srgbClr val="FFFFFF"/>
                </a:solidFill>
                <a:latin typeface="Calibri" panose="020F0502020204030204"/>
              </a:rPr>
              <a:pPr algn="ctr">
                <a:spcAft>
                  <a:spcPts val="600"/>
                </a:spcAft>
                <a:defRPr/>
              </a:pPr>
              <a:t>77</a:t>
            </a:fld>
            <a:endParaRPr lang="en-US" sz="1300">
              <a:solidFill>
                <a:srgbClr val="FFFFFF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6037114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89B3DDB-6841-435A-A7EE-1B261C4969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 wager about a horse in motion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50E332-9845-45CC-B11D-7226BD00B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78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DF2FF8-45B8-4212-B8A6-A48EBB5B1E29}"/>
              </a:ext>
            </a:extLst>
          </p:cNvPr>
          <p:cNvSpPr txBox="1"/>
          <p:nvPr/>
        </p:nvSpPr>
        <p:spPr>
          <a:xfrm>
            <a:off x="457200" y="1371600"/>
            <a:ext cx="8229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the late 1800s, a popular quasi-scientific question was: Does a horse, in a trot, cantor or gallop ever have all four feet off the ground? </a:t>
            </a:r>
          </a:p>
          <a:p>
            <a:r>
              <a:rPr lang="en-US" dirty="0"/>
              <a:t>This came to be called the </a:t>
            </a:r>
            <a:r>
              <a:rPr lang="en-US" dirty="0">
                <a:solidFill>
                  <a:srgbClr val="FF0000"/>
                </a:solidFill>
              </a:rPr>
              <a:t>Hypothesis of Unsupported Transit</a:t>
            </a:r>
          </a:p>
          <a:p>
            <a:endParaRPr lang="en-US" dirty="0"/>
          </a:p>
          <a:p>
            <a:r>
              <a:rPr lang="en-US" dirty="0"/>
              <a:t>Eadweard Muybridge solved the problem by automating multiple photographs</a:t>
            </a:r>
          </a:p>
        </p:txBody>
      </p:sp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D329B431-2E5F-4CEC-BEB9-174173BE140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3071249"/>
            <a:ext cx="6096000" cy="365022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73F2935-BAEE-45E4-8670-83406FB73A4E}"/>
              </a:ext>
            </a:extLst>
          </p:cNvPr>
          <p:cNvSpPr/>
          <p:nvPr/>
        </p:nvSpPr>
        <p:spPr>
          <a:xfrm>
            <a:off x="4191000" y="3219170"/>
            <a:ext cx="1371600" cy="84566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306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É.-J. </a:t>
            </a:r>
            <a:r>
              <a:rPr lang="en-US" sz="3600" dirty="0" err="1"/>
              <a:t>Marey</a:t>
            </a:r>
            <a:r>
              <a:rPr lang="en-US" sz="3600" dirty="0"/>
              <a:t>: A science of visualizing motion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2209800"/>
          </a:xfrm>
        </p:spPr>
        <p:txBody>
          <a:bodyPr>
            <a:normAutofit/>
          </a:bodyPr>
          <a:lstStyle/>
          <a:p>
            <a:r>
              <a:rPr lang="en-US" sz="2800" dirty="0"/>
              <a:t>Physiology: How to make internal physiological processes subject to visual analysis?</a:t>
            </a:r>
          </a:p>
          <a:p>
            <a:pPr lvl="1"/>
            <a:r>
              <a:rPr lang="en-US" sz="2400" dirty="0"/>
              <a:t>Invented many graphic recording devices (heart rate, blood pressure, muscle contraction, etc.)</a:t>
            </a:r>
          </a:p>
          <a:p>
            <a:pPr lvl="1"/>
            <a:r>
              <a:rPr lang="en-US" sz="2400" dirty="0"/>
              <a:t>“Every kind of observation can be expressed by graphs”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4114800"/>
            <a:ext cx="6908572" cy="243428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85800" y="3581400"/>
            <a:ext cx="7518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Marey’s</a:t>
            </a:r>
            <a:r>
              <a:rPr lang="en-US" dirty="0"/>
              <a:t> </a:t>
            </a:r>
            <a:r>
              <a:rPr lang="en-US" dirty="0" err="1"/>
              <a:t>sphygmograph</a:t>
            </a:r>
            <a:r>
              <a:rPr lang="en-US" dirty="0"/>
              <a:t>, recording a visual trace of arterial blood pressure </a:t>
            </a:r>
          </a:p>
        </p:txBody>
      </p:sp>
    </p:spTree>
    <p:extLst>
      <p:ext uri="{BB962C8B-B14F-4D97-AF65-F5344CB8AC3E}">
        <p14:creationId xmlns:p14="http://schemas.microsoft.com/office/powerpoint/2010/main" val="30912397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1.5D: Density ridgeline plots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1188720"/>
            <a:ext cx="4572000" cy="4572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371600"/>
            <a:ext cx="3581400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1600" dirty="0"/>
              <a:t>Another possible 1D display is a </a:t>
            </a:r>
            <a:r>
              <a:rPr lang="en-US" sz="1600" dirty="0">
                <a:solidFill>
                  <a:srgbClr val="FF0000"/>
                </a:solidFill>
              </a:rPr>
              <a:t>density estimate</a:t>
            </a:r>
            <a:r>
              <a:rPr lang="en-US" sz="1600" dirty="0"/>
              <a:t>– a statistically smoothed histogram.</a:t>
            </a:r>
          </a:p>
          <a:p>
            <a:pPr>
              <a:spcAft>
                <a:spcPts val="1200"/>
              </a:spcAft>
            </a:pPr>
            <a:r>
              <a:rPr lang="en-US" sz="1600" dirty="0"/>
              <a:t>For comparing a set of them, a </a:t>
            </a:r>
            <a:r>
              <a:rPr lang="en-US" sz="1600" dirty="0">
                <a:solidFill>
                  <a:srgbClr val="FF0000"/>
                </a:solidFill>
              </a:rPr>
              <a:t>ridgeline</a:t>
            </a:r>
            <a:r>
              <a:rPr lang="en-US" sz="1600" dirty="0"/>
              <a:t> plot stacks them vertically to create the impression of a mountain range. </a:t>
            </a:r>
          </a:p>
          <a:p>
            <a:pPr>
              <a:spcAft>
                <a:spcPts val="1200"/>
              </a:spcAft>
            </a:pPr>
            <a:r>
              <a:rPr lang="en-US" sz="1600" dirty="0"/>
              <a:t>As in the boxplot version, this uses: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a progressive scale of colors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transparent colors to handle overlap</a:t>
            </a:r>
          </a:p>
          <a:p>
            <a:pPr>
              <a:spcAft>
                <a:spcPts val="1200"/>
              </a:spcAft>
            </a:pPr>
            <a:r>
              <a:rPr lang="en-US" sz="1600" dirty="0"/>
              <a:t>Q: What features stand out here?</a:t>
            </a:r>
          </a:p>
          <a:p>
            <a:pPr>
              <a:spcAft>
                <a:spcPts val="1200"/>
              </a:spcAft>
            </a:pPr>
            <a:r>
              <a:rPr lang="en-US" dirty="0"/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09600" y="5943600"/>
            <a:ext cx="7848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Software note</a:t>
            </a:r>
            <a:r>
              <a:rPr lang="en-US" sz="1400" dirty="0"/>
              <a:t>: These figures are drawn with R, using ggplot2 and the </a:t>
            </a:r>
            <a:r>
              <a:rPr lang="en-US" sz="1400" dirty="0" err="1"/>
              <a:t>ggridges</a:t>
            </a:r>
            <a:r>
              <a:rPr lang="en-US" sz="1400" dirty="0"/>
              <a:t> package. See: </a:t>
            </a:r>
            <a:r>
              <a:rPr lang="en-US" sz="1400" dirty="0">
                <a:hlinkClick r:id="rId3"/>
              </a:rPr>
              <a:t>https://cran.r-project.org/web/packages/ggridges/vignettes/introduction.html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0819242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Animation: </a:t>
            </a:r>
            <a:r>
              <a:rPr lang="en-CA" dirty="0" err="1"/>
              <a:t>Chronophotography</a:t>
            </a:r>
            <a:endParaRPr lang="en-CA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80</a:t>
            </a:fld>
            <a:endParaRPr lang="en-US"/>
          </a:p>
        </p:txBody>
      </p:sp>
      <p:pic>
        <p:nvPicPr>
          <p:cNvPr id="6146" name="Picture 2" descr="C:\Users\friendly\Dropbox\Documents\TOGS\ch09-motion\fig\Georges_Demeny_4000w_600_61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1143002"/>
            <a:ext cx="4572000" cy="468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friendly\Dropbox\Documents\TOGS\ch09-motion\fig\150px-Fusil_photographique_Marey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438400"/>
            <a:ext cx="1905000" cy="321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1371600"/>
            <a:ext cx="3429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Marey</a:t>
            </a:r>
            <a:r>
              <a:rPr lang="en-US" dirty="0"/>
              <a:t> pioneered the study of human and animal motion photographically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3400" y="5651500"/>
            <a:ext cx="2514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The photographic gun, allowing recording of 12 frames/sec.  at intervals of 1/720 of a second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807108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Animated graphics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1143000"/>
            <a:ext cx="4572000" cy="4572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33400" y="1676400"/>
            <a:ext cx="3657600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/>
              <a:t>Animated graphics, like movies are just a series of frames strung together in a sequence</a:t>
            </a:r>
          </a:p>
          <a:p>
            <a:endParaRPr lang="en-CA" dirty="0"/>
          </a:p>
          <a:p>
            <a:r>
              <a:rPr lang="en-CA" dirty="0"/>
              <a:t>The data for this animation come from human figures in motion-capture suits dancing the Charleston.</a:t>
            </a:r>
          </a:p>
          <a:p>
            <a:endParaRPr lang="en-CA" dirty="0"/>
          </a:p>
          <a:p>
            <a:r>
              <a:rPr lang="en-CA" dirty="0"/>
              <a:t>The Carnegie-Mellon Graphics Lab maintains a Motion Capture Database, </a:t>
            </a:r>
            <a:r>
              <a:rPr lang="en-CA" dirty="0">
                <a:hlinkClick r:id="rId3"/>
              </a:rPr>
              <a:t>http://mocap.cs.cmu.edu/</a:t>
            </a:r>
            <a:r>
              <a:rPr lang="en-CA" dirty="0"/>
              <a:t>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62000" y="5867400"/>
            <a:ext cx="7620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/>
              <a:t>From: </a:t>
            </a:r>
            <a:r>
              <a:rPr lang="en-CA" sz="1600" dirty="0">
                <a:hlinkClick r:id="rId4"/>
              </a:rPr>
              <a:t>http://blog.revolutionanalytics.com/2017/08/3-d-animations-with-r.html</a:t>
            </a:r>
            <a:r>
              <a:rPr lang="en-CA" sz="1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3332402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3C088D-8BCD-4EBD-B370-6E9B45D95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Bar chart races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853E46-EE53-4997-A312-9C95A149F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80A962-25D7-49D6-BC42-02ACE90DCF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381863"/>
            <a:ext cx="7697248" cy="407261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DFE393B-7903-4092-B9A7-535A985644B5}"/>
              </a:ext>
            </a:extLst>
          </p:cNvPr>
          <p:cNvSpPr txBox="1"/>
          <p:nvPr/>
        </p:nvSpPr>
        <p:spPr>
          <a:xfrm>
            <a:off x="457200" y="1143000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that changes over time can often be shown in a simpler animated graphic</a:t>
            </a:r>
          </a:p>
          <a:p>
            <a:endParaRPr lang="en-US" dirty="0"/>
          </a:p>
          <a:p>
            <a:r>
              <a:rPr lang="en-US" dirty="0"/>
              <a:t>This example of a </a:t>
            </a:r>
            <a:r>
              <a:rPr lang="en-US" dirty="0">
                <a:solidFill>
                  <a:srgbClr val="FF0000"/>
                </a:solidFill>
              </a:rPr>
              <a:t>bar chart race </a:t>
            </a:r>
            <a:r>
              <a:rPr lang="en-US" dirty="0"/>
              <a:t>shows the strengths &amp; weaknesses of this approach.</a:t>
            </a:r>
          </a:p>
        </p:txBody>
      </p:sp>
    </p:spTree>
    <p:extLst>
      <p:ext uri="{BB962C8B-B14F-4D97-AF65-F5344CB8AC3E}">
        <p14:creationId xmlns:p14="http://schemas.microsoft.com/office/powerpoint/2010/main" val="244732753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Statistical animations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/>
              <a:t>83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1143000"/>
            <a:ext cx="4572000" cy="3429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19200"/>
            <a:ext cx="36576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Statistical concepts can often be illustrated in a dynamic plot of some process.</a:t>
            </a:r>
          </a:p>
          <a:p>
            <a:endParaRPr lang="en-US" dirty="0"/>
          </a:p>
          <a:p>
            <a:r>
              <a:rPr lang="en-US" dirty="0"/>
              <a:t>This example illustrates the idea of least squares fitting of a regression line.</a:t>
            </a:r>
          </a:p>
          <a:p>
            <a:endParaRPr lang="en-US" dirty="0"/>
          </a:p>
          <a:p>
            <a:r>
              <a:rPr lang="en-US" dirty="0"/>
              <a:t>As the slope of the line is varied, the right panel shows the residual sum of squares.</a:t>
            </a:r>
          </a:p>
          <a:p>
            <a:endParaRPr lang="en-US" dirty="0"/>
          </a:p>
          <a:p>
            <a:r>
              <a:rPr lang="en-US" dirty="0"/>
              <a:t>This plot was done using the </a:t>
            </a:r>
            <a:r>
              <a:rPr lang="en-US" dirty="0">
                <a:solidFill>
                  <a:srgbClr val="0070C0"/>
                </a:solidFill>
              </a:rPr>
              <a:t>animate</a:t>
            </a:r>
            <a:r>
              <a:rPr lang="en-US" dirty="0"/>
              <a:t> package in R.</a:t>
            </a:r>
          </a:p>
        </p:txBody>
      </p:sp>
    </p:spTree>
    <p:extLst>
      <p:ext uri="{BB962C8B-B14F-4D97-AF65-F5344CB8AC3E}">
        <p14:creationId xmlns:p14="http://schemas.microsoft.com/office/powerpoint/2010/main" val="301955874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Animated graphics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84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1371600"/>
            <a:ext cx="5477144" cy="415714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47675" y="1371600"/>
            <a:ext cx="2514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Hans </a:t>
            </a:r>
            <a:r>
              <a:rPr lang="en-US" dirty="0" err="1"/>
              <a:t>Rosling</a:t>
            </a:r>
            <a:r>
              <a:rPr lang="en-US" dirty="0"/>
              <a:t> captivated audiences with dynamic graphics showing changes over time in world health data</a:t>
            </a:r>
          </a:p>
          <a:p>
            <a:r>
              <a:rPr lang="en-US" dirty="0"/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3400" y="5791200"/>
            <a:ext cx="8144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Video: </a:t>
            </a:r>
            <a:r>
              <a:rPr lang="en-US" sz="1400" dirty="0"/>
              <a:t>Hans </a:t>
            </a:r>
            <a:r>
              <a:rPr lang="en-US" sz="1400" dirty="0" err="1"/>
              <a:t>Rosling</a:t>
            </a:r>
            <a:r>
              <a:rPr lang="en-US" sz="1400" dirty="0"/>
              <a:t>, “The best stats you’ve ever seen,” </a:t>
            </a:r>
            <a:r>
              <a:rPr lang="en-US" sz="1400" dirty="0">
                <a:hlinkClick r:id="rId3"/>
              </a:rPr>
              <a:t>https://www.ted.com/talks/hans_rosling_shows_the_best_stats_you_ve_ever_seen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4258316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Animation &amp; Interactivity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0" y="1494418"/>
            <a:ext cx="5379244" cy="458628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676400"/>
            <a:ext cx="2590800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</a:t>
            </a:r>
            <a:r>
              <a:rPr lang="en-US" dirty="0" err="1"/>
              <a:t>Gapminder</a:t>
            </a:r>
            <a:r>
              <a:rPr lang="en-US" dirty="0"/>
              <a:t> “moving bubble chart” was the vehicle.</a:t>
            </a:r>
          </a:p>
          <a:p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sz="1600" dirty="0"/>
              <a:t>Choose (x, y) variables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600" dirty="0"/>
              <a:t>Choose bubble size variable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600" dirty="0"/>
              <a:t>Animate this over time</a:t>
            </a:r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57200" y="4243685"/>
            <a:ext cx="25908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Liberating the X axis from time opened new vistas for data exploration</a:t>
            </a:r>
          </a:p>
          <a:p>
            <a:endParaRPr lang="en-US" dirty="0"/>
          </a:p>
          <a:p>
            <a:r>
              <a:rPr lang="en-US" dirty="0"/>
              <a:t>Software made this available as a general tool </a:t>
            </a:r>
          </a:p>
        </p:txBody>
      </p:sp>
    </p:spTree>
    <p:extLst>
      <p:ext uri="{BB962C8B-B14F-4D97-AF65-F5344CB8AC3E}">
        <p14:creationId xmlns:p14="http://schemas.microsoft.com/office/powerpoint/2010/main" val="243870355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B7587C-8C01-4816-AD56-159BBADFB7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Animation: Interpolated views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A71DE63-C150-41B4-A664-654AF28B9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4A4D6E-559C-4560-8182-9F82FC7474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1" y="2783144"/>
            <a:ext cx="6069330" cy="36347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B4D99B0-0694-4230-BD80-E50F6D4F1710}"/>
              </a:ext>
            </a:extLst>
          </p:cNvPr>
          <p:cNvSpPr txBox="1"/>
          <p:nvPr/>
        </p:nvSpPr>
        <p:spPr>
          <a:xfrm>
            <a:off x="457200" y="1219200"/>
            <a:ext cx="820293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Animation can also be used to show the difference between two views, using interpolated transitions: Current = </a:t>
            </a:r>
            <a:r>
              <a:rPr lang="el-GR" dirty="0"/>
              <a:t>α</a:t>
            </a:r>
            <a:r>
              <a:rPr lang="en-US" dirty="0"/>
              <a:t> view</a:t>
            </a:r>
            <a:r>
              <a:rPr lang="en-US" baseline="-25000" dirty="0"/>
              <a:t>1</a:t>
            </a:r>
            <a:r>
              <a:rPr lang="en-US" dirty="0"/>
              <a:t> + (1-</a:t>
            </a:r>
            <a:r>
              <a:rPr lang="el-GR" dirty="0"/>
              <a:t> α</a:t>
            </a:r>
            <a:r>
              <a:rPr lang="en-US" dirty="0"/>
              <a:t>) view</a:t>
            </a:r>
            <a:r>
              <a:rPr lang="en-US" baseline="-25000" dirty="0"/>
              <a:t>2</a:t>
            </a:r>
          </a:p>
          <a:p>
            <a:endParaRPr lang="en-US" dirty="0"/>
          </a:p>
          <a:p>
            <a:r>
              <a:rPr lang="en-US" dirty="0"/>
              <a:t>This image showed </a:t>
            </a:r>
            <a:r>
              <a:rPr lang="en-US" dirty="0">
                <a:solidFill>
                  <a:srgbClr val="FF0000"/>
                </a:solidFill>
              </a:rPr>
              <a:t>Rep</a:t>
            </a:r>
            <a:r>
              <a:rPr lang="en-US" dirty="0"/>
              <a:t> vs. </a:t>
            </a:r>
            <a:r>
              <a:rPr lang="en-US" dirty="0">
                <a:solidFill>
                  <a:srgbClr val="0070C0"/>
                </a:solidFill>
              </a:rPr>
              <a:t>Dem</a:t>
            </a:r>
            <a:r>
              <a:rPr lang="en-US" dirty="0"/>
              <a:t> votes in the 2016 US election, contrasting shading by area vs. shading by population.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13E3E6-3455-4A9D-A74F-5E84F383B969}"/>
              </a:ext>
            </a:extLst>
          </p:cNvPr>
          <p:cNvSpPr txBox="1"/>
          <p:nvPr/>
        </p:nvSpPr>
        <p:spPr>
          <a:xfrm>
            <a:off x="457200" y="3048000"/>
            <a:ext cx="1981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Land doesn’t vote; people do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5B5B3C-AE6B-4501-8999-546A01BDE5A2}"/>
              </a:ext>
            </a:extLst>
          </p:cNvPr>
          <p:cNvSpPr txBox="1"/>
          <p:nvPr/>
        </p:nvSpPr>
        <p:spPr>
          <a:xfrm>
            <a:off x="228599" y="6445714"/>
            <a:ext cx="82295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hlinkClick r:id="rId3"/>
              </a:rPr>
              <a:t>https://www.fastcompany.com/90572489/u-s-election-maps-are-wildly-misleading-so-this-designer-fixed-them</a:t>
            </a:r>
            <a:r>
              <a:rPr lang="en-US" sz="1200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5439131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Linking animated views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87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799" y="1219200"/>
            <a:ext cx="6323171" cy="503586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3400" y="1600200"/>
            <a:ext cx="21336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This example links a </a:t>
            </a:r>
            <a:r>
              <a:rPr lang="en-US" sz="1600" b="1" dirty="0" err="1"/>
              <a:t>dendrogram</a:t>
            </a:r>
            <a:r>
              <a:rPr lang="en-US" sz="1600" dirty="0"/>
              <a:t> to a </a:t>
            </a:r>
            <a:r>
              <a:rPr lang="en-US" sz="1600" b="1" dirty="0"/>
              <a:t>grand tour</a:t>
            </a:r>
            <a:r>
              <a:rPr lang="en-US" sz="1600" dirty="0"/>
              <a:t> and </a:t>
            </a:r>
            <a:r>
              <a:rPr lang="en-US" sz="1600" b="1" dirty="0"/>
              <a:t>map</a:t>
            </a:r>
            <a:r>
              <a:rPr lang="en-US" sz="1600" dirty="0"/>
              <a:t> of the </a:t>
            </a:r>
            <a:r>
              <a:rPr lang="en-US" sz="1600" dirty="0" err="1"/>
              <a:t>USArrests</a:t>
            </a:r>
            <a:r>
              <a:rPr lang="en-US" sz="1600" dirty="0"/>
              <a:t> data to visualize a classification in 5 dimensions</a:t>
            </a:r>
          </a:p>
          <a:p>
            <a:endParaRPr lang="en-US" sz="1600" dirty="0"/>
          </a:p>
          <a:p>
            <a:r>
              <a:rPr lang="en-US" sz="1600" dirty="0"/>
              <a:t>The grand tour animates a series of 2D projections of the 5D data</a:t>
            </a:r>
          </a:p>
          <a:p>
            <a:endParaRPr lang="en-US" sz="1600" dirty="0"/>
          </a:p>
          <a:p>
            <a:r>
              <a:rPr lang="en-US" sz="1600" dirty="0"/>
              <a:t>The image is recorded as a GIF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676400" y="6446282"/>
            <a:ext cx="6553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From: Carson Sievert,  </a:t>
            </a:r>
            <a:r>
              <a:rPr lang="en-US" sz="1400" dirty="0">
                <a:hlinkClick r:id="rId3"/>
              </a:rPr>
              <a:t>https://plotly-book.cpsievert.me/linking-animated-views.html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7356916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Interactive </a:t>
            </a:r>
            <a:r>
              <a:rPr lang="en-US"/>
              <a:t>application frameworks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88</a:t>
            </a:fld>
            <a:endParaRPr lang="en-US"/>
          </a:p>
        </p:txBody>
      </p:sp>
      <p:pic>
        <p:nvPicPr>
          <p:cNvPr id="4" name="Picture 3">
            <a:hlinkClick r:id="rId2"/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1076325"/>
            <a:ext cx="6972659" cy="516281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514600" y="6391275"/>
            <a:ext cx="586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/>
              </a:rPr>
              <a:t>https://walkerke.shinyapps.io/neighborhood_diversity/</a:t>
            </a:r>
            <a:r>
              <a:rPr lang="en-US" dirty="0"/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28600" y="5181600"/>
            <a:ext cx="2667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shiny for R makes it easy to create interactive applications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9A6C21-D1E1-40B7-BA2E-ECAB282FF2B9}"/>
              </a:ext>
            </a:extLst>
          </p:cNvPr>
          <p:cNvSpPr txBox="1"/>
          <p:nvPr/>
        </p:nvSpPr>
        <p:spPr>
          <a:xfrm>
            <a:off x="381000" y="1295400"/>
            <a:ext cx="1066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selectors</a:t>
            </a:r>
          </a:p>
          <a:p>
            <a:r>
              <a:rPr lang="en-US" dirty="0"/>
              <a:t>inputs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D9A6B07-7D65-4244-BE71-FC82E0E5DC62}"/>
              </a:ext>
            </a:extLst>
          </p:cNvPr>
          <p:cNvCxnSpPr/>
          <p:nvPr/>
        </p:nvCxnSpPr>
        <p:spPr>
          <a:xfrm>
            <a:off x="1447800" y="1447800"/>
            <a:ext cx="228600" cy="7620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DFCA7B4-6F05-45AE-83A4-86CD256341FF}"/>
              </a:ext>
            </a:extLst>
          </p:cNvPr>
          <p:cNvCxnSpPr/>
          <p:nvPr/>
        </p:nvCxnSpPr>
        <p:spPr>
          <a:xfrm>
            <a:off x="1143000" y="1752600"/>
            <a:ext cx="533400" cy="18913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002685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shiny gallery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89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714" y="2438400"/>
            <a:ext cx="8628572" cy="28190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954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There is now a large collection of shiny applications, </a:t>
            </a:r>
            <a:r>
              <a:rPr lang="en-US" dirty="0">
                <a:hlinkClick r:id="rId3"/>
              </a:rPr>
              <a:t>https://shiny.rstudio.com/gallery/</a:t>
            </a:r>
            <a:r>
              <a:rPr lang="en-US" dirty="0"/>
              <a:t> </a:t>
            </a:r>
          </a:p>
          <a:p>
            <a:r>
              <a:rPr lang="en-US" dirty="0"/>
              <a:t>These integrate other interactive web software: d3, Leaflet, Google Charts, … </a:t>
            </a:r>
          </a:p>
        </p:txBody>
      </p:sp>
    </p:spTree>
    <p:extLst>
      <p:ext uri="{BB962C8B-B14F-4D97-AF65-F5344CB8AC3E}">
        <p14:creationId xmlns:p14="http://schemas.microsoft.com/office/powerpoint/2010/main" val="15569563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6EE25-DCCB-4EF8-944D-839924919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1.5D: Text bar charts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DEE4521-DED9-4A32-801F-97E32D5FA5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8733" y="990600"/>
            <a:ext cx="3513667" cy="510540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B7784C8-D259-4F45-92E4-A839C8667C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191000" y="1120775"/>
            <a:ext cx="4495800" cy="5105400"/>
          </a:xfrm>
        </p:spPr>
        <p:txBody>
          <a:bodyPr/>
          <a:lstStyle/>
          <a:p>
            <a:r>
              <a:rPr lang="en-US" dirty="0"/>
              <a:t>Text can be analyzed as data also, most often in frequency counts.</a:t>
            </a:r>
          </a:p>
          <a:p>
            <a:r>
              <a:rPr lang="en-US" dirty="0"/>
              <a:t>This chart uses a novel design to compare the most frequent words by Biden (2021) &amp; Trump 2017) in their inaugural addresses.</a:t>
            </a:r>
          </a:p>
          <a:p>
            <a:r>
              <a:rPr lang="en-US" dirty="0"/>
              <a:t>The contrast is striking!</a:t>
            </a:r>
          </a:p>
          <a:p>
            <a:pPr lvl="1"/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democracy, unity </a:t>
            </a:r>
            <a:r>
              <a:rPr lang="en-US" dirty="0"/>
              <a:t>vs. </a:t>
            </a:r>
            <a:r>
              <a:rPr lang="en-US" dirty="0">
                <a:solidFill>
                  <a:srgbClr val="FF0000"/>
                </a:solidFill>
              </a:rPr>
              <a:t>great, dream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4C9CF58-AB8B-4E53-95F7-A84090B24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9</a:t>
            </a:fld>
            <a:endParaRPr lang="en-US"/>
          </a:p>
        </p:txBody>
      </p:sp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BF315F0C-9BC3-4B53-B521-F9515B0229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182569"/>
            <a:ext cx="3389114" cy="535563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1CD36CC-B9F3-444A-B5ED-A88DD68A01E0}"/>
              </a:ext>
            </a:extLst>
          </p:cNvPr>
          <p:cNvSpPr txBox="1"/>
          <p:nvPr/>
        </p:nvSpPr>
        <p:spPr>
          <a:xfrm>
            <a:off x="4343400" y="5715000"/>
            <a:ext cx="4343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From: </a:t>
            </a:r>
            <a:r>
              <a:rPr lang="en-US" sz="1200" dirty="0">
                <a:hlinkClick r:id="rId3"/>
              </a:rPr>
              <a:t>https://www.reddit.com/r/dataisbeautiful/comments/l7k0f0/us_inauguration_address_word_frequency_biden_vs/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676388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topics here were largely about data graphs, for analysis &amp; presentation. Mainly not Info-graphics</a:t>
            </a:r>
          </a:p>
          <a:p>
            <a:pPr lvl="1"/>
            <a:r>
              <a:rPr lang="en-US" sz="2000" dirty="0"/>
              <a:t>Quantitative data: different forms for 1D, 1.5D, 2D, 3+D data</a:t>
            </a:r>
          </a:p>
          <a:p>
            <a:pPr lvl="1"/>
            <a:r>
              <a:rPr lang="en-US" sz="2000" dirty="0"/>
              <a:t>Categorical data: often best shown as areas ~ frequency (bar plots, mosaic plots)</a:t>
            </a:r>
          </a:p>
          <a:p>
            <a:r>
              <a:rPr lang="en-US" dirty="0"/>
              <a:t>Thematic maps: visualizing spatially varying data</a:t>
            </a:r>
          </a:p>
          <a:p>
            <a:pPr lvl="1"/>
            <a:r>
              <a:rPr lang="en-US" sz="2000" dirty="0"/>
              <a:t>Raw data with different visual encodings</a:t>
            </a:r>
          </a:p>
          <a:p>
            <a:pPr lvl="1"/>
            <a:r>
              <a:rPr lang="en-US" sz="2000" dirty="0"/>
              <a:t>Spatial statistical models provide some </a:t>
            </a:r>
            <a:r>
              <a:rPr lang="en-US" sz="2000" dirty="0" err="1"/>
              <a:t>smoothings</a:t>
            </a:r>
            <a:endParaRPr lang="en-US" sz="2000" dirty="0"/>
          </a:p>
          <a:p>
            <a:r>
              <a:rPr lang="en-US" dirty="0"/>
              <a:t>Networks/trees: visualizing connections</a:t>
            </a:r>
          </a:p>
          <a:p>
            <a:r>
              <a:rPr lang="en-US" dirty="0"/>
              <a:t>Animation: show changes over time or space</a:t>
            </a:r>
          </a:p>
          <a:p>
            <a:r>
              <a:rPr lang="en-US" dirty="0"/>
              <a:t>Interaction: allow the viewer to explore the data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580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 w="25400">
          <a:tailEnd type="stealth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13461</TotalTime>
  <Words>5573</Words>
  <Application>Microsoft Office PowerPoint</Application>
  <PresentationFormat>On-screen Show (4:3)</PresentationFormat>
  <Paragraphs>758</Paragraphs>
  <Slides>90</Slides>
  <Notes>15</Notes>
  <HiddenSlides>3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90</vt:i4>
      </vt:variant>
    </vt:vector>
  </HeadingPairs>
  <TitlesOfParts>
    <vt:vector size="98" baseType="lpstr">
      <vt:lpstr>Arial</vt:lpstr>
      <vt:lpstr>Arial Narrow</vt:lpstr>
      <vt:lpstr>Calibri</vt:lpstr>
      <vt:lpstr>Courier New</vt:lpstr>
      <vt:lpstr>Wingdings</vt:lpstr>
      <vt:lpstr>1_Office Theme</vt:lpstr>
      <vt:lpstr>Equation</vt:lpstr>
      <vt:lpstr>Acrobat Document</vt:lpstr>
      <vt:lpstr>Varieties of information visualization</vt:lpstr>
      <vt:lpstr>So many types</vt:lpstr>
      <vt:lpstr>Classify by: ???</vt:lpstr>
      <vt:lpstr>Topics, by graph type</vt:lpstr>
      <vt:lpstr>Data graphs</vt:lpstr>
      <vt:lpstr>1D: Infographic vs. Data graphic</vt:lpstr>
      <vt:lpstr>1.5D: Dotplots &amp; boxplots</vt:lpstr>
      <vt:lpstr>1.5D: Density ridgeline plots</vt:lpstr>
      <vt:lpstr>1.5D: Text bar charts</vt:lpstr>
      <vt:lpstr>1.5D: Time series line graphs</vt:lpstr>
      <vt:lpstr>Psychology: Distances between curves</vt:lpstr>
      <vt:lpstr>1.5 D COVID spiral graph</vt:lpstr>
      <vt:lpstr>Multi-sprials</vt:lpstr>
      <vt:lpstr>Multiple time series graphs</vt:lpstr>
      <vt:lpstr>Parallel ranked list charts</vt:lpstr>
      <vt:lpstr>Propensity of crimes across age</vt:lpstr>
      <vt:lpstr>Slope graph of COVID: Cases vs. Doses</vt:lpstr>
      <vt:lpstr>2D: Scatterplots</vt:lpstr>
      <vt:lpstr>2D: Scatterplots: Ford Nation</vt:lpstr>
      <vt:lpstr>Scatterplots: Wage gap</vt:lpstr>
      <vt:lpstr>Scatterplots: InfoVis</vt:lpstr>
      <vt:lpstr>Scatterplots: Annotations enhance perception</vt:lpstr>
      <vt:lpstr>Scatterplots: Smoothing enhances perception</vt:lpstr>
      <vt:lpstr>Smoothing by grouping and summarization</vt:lpstr>
      <vt:lpstr>Scatterplot matrices</vt:lpstr>
      <vt:lpstr>Scatterplot matrices</vt:lpstr>
      <vt:lpstr>Larger data sets</vt:lpstr>
      <vt:lpstr>Categorical data</vt:lpstr>
      <vt:lpstr>Categorical data: Mosaic plots</vt:lpstr>
      <vt:lpstr>Mosaic plots</vt:lpstr>
      <vt:lpstr>Parallel Sets</vt:lpstr>
      <vt:lpstr>Sankey diagram</vt:lpstr>
      <vt:lpstr>Sankey diagram</vt:lpstr>
      <vt:lpstr>Generalized pairs plots</vt:lpstr>
      <vt:lpstr>3D: Iso-contour maps</vt:lpstr>
      <vt:lpstr>3D: Bivariate density estimation</vt:lpstr>
      <vt:lpstr>3D: population pyramid</vt:lpstr>
      <vt:lpstr>3D: scatterplot &amp; regression surface</vt:lpstr>
      <vt:lpstr>Thematic maps &amp; Spatial visualization</vt:lpstr>
      <vt:lpstr>Thematic maps: Types</vt:lpstr>
      <vt:lpstr>Thematic maps: Theory</vt:lpstr>
      <vt:lpstr>Choropleth maps</vt:lpstr>
      <vt:lpstr>Anamorphic maps</vt:lpstr>
      <vt:lpstr>What’s wrong with choropleth maps?</vt:lpstr>
      <vt:lpstr>Cartogram (tilegrams)</vt:lpstr>
      <vt:lpstr>Mosaic cartograms</vt:lpstr>
      <vt:lpstr>Geo-faceting</vt:lpstr>
      <vt:lpstr>Worldmapper: The world in cartograms</vt:lpstr>
      <vt:lpstr>Worldmapper: Carbon emissions</vt:lpstr>
      <vt:lpstr>Worldmapper: Cholera deaths</vt:lpstr>
      <vt:lpstr>Bivariate maps</vt:lpstr>
      <vt:lpstr>Vs. a scatterplot</vt:lpstr>
      <vt:lpstr>Contour maps</vt:lpstr>
      <vt:lpstr>Spatial visualization: Analysis + maps</vt:lpstr>
      <vt:lpstr>Spatial visualization: Analysis + maps</vt:lpstr>
      <vt:lpstr>Flow maps</vt:lpstr>
      <vt:lpstr>Effect of US civil war on cotton trade</vt:lpstr>
      <vt:lpstr>The Great Migration</vt:lpstr>
      <vt:lpstr>Network visualization</vt:lpstr>
      <vt:lpstr>Network visualization: Transport maps</vt:lpstr>
      <vt:lpstr>Network visualization: Shakespeare tragedies</vt:lpstr>
      <vt:lpstr>Semantic memory: Cognitive structure</vt:lpstr>
      <vt:lpstr>Semantic memory: Cognitive structure</vt:lpstr>
      <vt:lpstr>Love, Actually: Interactive app</vt:lpstr>
      <vt:lpstr>WikiLeaks Iraq war logs</vt:lpstr>
      <vt:lpstr>WikiLeaks Iraq war logs</vt:lpstr>
      <vt:lpstr>Twitter network of R users</vt:lpstr>
      <vt:lpstr>Twitter circles  Who do I most often interact with?</vt:lpstr>
      <vt:lpstr>Tree-based Visualization</vt:lpstr>
      <vt:lpstr>Tree diagrams</vt:lpstr>
      <vt:lpstr>PowerPoint Presentation</vt:lpstr>
      <vt:lpstr>PowerPoint Presentation</vt:lpstr>
      <vt:lpstr>Treemaps</vt:lpstr>
      <vt:lpstr>Treemaps</vt:lpstr>
      <vt:lpstr>Treemaps: Google Newsmap</vt:lpstr>
      <vt:lpstr>Radial trees: Visual Thesaurus</vt:lpstr>
      <vt:lpstr>Animation &amp; Interactive Graphics</vt:lpstr>
      <vt:lpstr>A wager about a horse in motion</vt:lpstr>
      <vt:lpstr>É.-J. Marey: A science of visualizing motion</vt:lpstr>
      <vt:lpstr>Animation: Chronophotography</vt:lpstr>
      <vt:lpstr>Animated graphics</vt:lpstr>
      <vt:lpstr>Bar chart races</vt:lpstr>
      <vt:lpstr>Statistical animations</vt:lpstr>
      <vt:lpstr>Animated graphics</vt:lpstr>
      <vt:lpstr>Animation &amp; Interactivity</vt:lpstr>
      <vt:lpstr>Animation: Interpolated views</vt:lpstr>
      <vt:lpstr>Linking animated views</vt:lpstr>
      <vt:lpstr>Interactive application frameworks</vt:lpstr>
      <vt:lpstr>shiny gallery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Varieties</dc:title>
  <dc:creator>Michael L Friendly</dc:creator>
  <cp:lastModifiedBy>Michael L Friendly</cp:lastModifiedBy>
  <cp:revision>84</cp:revision>
  <dcterms:created xsi:type="dcterms:W3CDTF">2021-05-06T19:22:38Z</dcterms:created>
  <dcterms:modified xsi:type="dcterms:W3CDTF">2022-01-18T18:52:02Z</dcterms:modified>
</cp:coreProperties>
</file>